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EC7D43D-F47C-4B13-A83F-BEDFF95E9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14AA5D0-0545-49F3-9093-7CDF497FD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C4B44A1-298F-4518-A0E5-04F77D86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B37D5AF-C97A-4E02-B8F6-99245A55B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A0FE22-6891-49FC-B408-8D990D113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40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BAE187-816F-45E7-9999-D1BB7CF0D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3CDF836-155F-45AC-82AD-6F7A4710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BFE669D-4785-4A1B-A59A-704E45158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0A76568-DDB5-40B4-8005-450B69F73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4BD7BC3-C289-4EEF-B072-D8B1D4CBA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68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C14EFA7-F5C1-4F28-A6F5-AC52D4DFE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36F6ED7-CE8A-410F-9BCD-FA0739D2E2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0A64E57-BD56-46A3-8601-C1E955105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4B8BB6A-E969-4621-87BE-8E52C3EA5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DBA51E7-CF45-4DCA-B54C-29221AEC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074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8ADBE6-7FE0-4EEB-A48B-2428D28F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483E8A3-209C-4DBD-8BAD-C5B8501D3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7059AB7-9155-4A8C-BBC4-41BFF2ABA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EC7E463-9A56-4129-B8BB-A654EE083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3B4CF93-1DD6-4805-AF05-ED4B815A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71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7758EA-7A29-4679-80E2-E5A05FA23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F1FF54B-94EA-4203-86B1-66E4B3FC3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5EE17E8-B2D4-4C9A-8EC7-677C73292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C4B0E18-DEAE-4C08-A538-83F56159D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77D23D2-7C9D-4648-9F67-64D6E6AF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7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B5B333-5A35-4650-AAE4-BE55D209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4DC2C0-85F9-4D05-BF22-BDDB1117F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F000F17-FC96-4563-8EA7-5C8456102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D75DC50-8A11-4DBF-BDB4-F8EA6B0F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8D2CFDE-CC5D-40D7-AB38-1ABCCB5E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976CB96-1BF3-4399-92C8-D05C420DF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99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48675D-8896-47D5-B836-5013C3765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B35C178-82E6-4DB0-A6C8-6984700DD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EABFFA8-8803-4CD1-B1FA-C8799F86D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8AA6F727-1DD6-4106-B4AE-AC13FB91C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924547C-61F5-4AD8-9B0B-1E85F38E4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A9597BF-BBEB-4DF7-8453-E8E6FF4E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81AC9AD6-EB7D-49B2-8E4A-E14FC98EC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39F7162-9265-4ADE-ACFA-D130BDE54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6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19B6AF6-5952-4DD3-82A6-DC846F674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8DC10A3-EC23-418E-B843-B362CC5D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9460E8FD-A2BC-4C58-8352-339A14DD1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7B92E06-E8DA-45E1-9054-79DC6A8CB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2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4616363-7D72-40B4-A782-27785143A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AF95535-EA97-43AE-9153-97555EBA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876396E-6F26-4540-A1F4-C0711D76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72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530EFA-44D6-4102-94F2-AEB485E1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1C18AAB-73BE-4A3B-92A2-4B00ED9F3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7C5863CC-D815-468E-AEC1-7EC7BECD3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4D9A672-24A9-48BF-83CD-700B6FFD5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F0ED1A6-FCDC-4A69-96C5-6B9875399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CE2FF3D-77C4-4493-9B77-E4D4CA1A2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17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34A887-E8F0-438D-B17C-AA8F99F3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24AD847A-9FB8-488A-B1B1-8B6D40FB6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1C298A09-C722-4E4C-8407-0066038DE4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3680912-6F0D-44AB-B967-4649EDD0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A8B33DA-013C-4F3B-94E2-8FE14D400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74E7957-FCD4-4CAE-AB8F-A960BCD0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501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16218DFF-2734-4C76-9719-17B866F2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7386B2C-8612-4CE7-838A-2976C71BB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28EFF74-C1E0-4600-865A-CEFA5FE97F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BAF5C-99B0-4E37-A949-A706B2B27E97}" type="datetimeFigureOut">
              <a:rPr lang="en-GB" smtClean="0"/>
              <a:t>14/11/2017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FFAAE55-221C-4AA2-8E2E-518D12AEE8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7895BFE-54C5-4E7A-BD9F-34ACF28E8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5CE13-B4BA-4D2F-A369-9C8F1BCADA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4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07673D-43C8-44A9-AACF-1C56F57DE8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Uzorci i pokrivenost	</a:t>
            </a:r>
            <a:endParaRPr lang="en-GB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5FEABAF-8EFA-4CF9-B191-A722EBCA1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Kvantitativne metode istraživanja</a:t>
            </a:r>
          </a:p>
          <a:p>
            <a:r>
              <a:rPr lang="hr-HR" dirty="0"/>
              <a:t>doc. dr. </a:t>
            </a:r>
            <a:r>
              <a:rPr lang="hr-HR" dirty="0" err="1"/>
              <a:t>sc</a:t>
            </a:r>
            <a:r>
              <a:rPr lang="hr-HR" dirty="0"/>
              <a:t>. Dario Pavić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369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F6A559-4F11-432A-99DE-72A1EFF2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Podvostručenje</a:t>
            </a:r>
            <a:r>
              <a:rPr lang="hr-HR" dirty="0"/>
              <a:t> i </a:t>
            </a:r>
            <a:r>
              <a:rPr lang="hr-HR" dirty="0" err="1"/>
              <a:t>klasteriranje</a:t>
            </a:r>
            <a:r>
              <a:rPr lang="hr-HR" dirty="0"/>
              <a:t> zajedno</a:t>
            </a:r>
            <a:endParaRPr lang="en-GB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5E129840-794A-4C37-ABD2-96EE1E6F59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028" y="2115315"/>
            <a:ext cx="5464126" cy="3568168"/>
          </a:xfrm>
        </p:spPr>
      </p:pic>
    </p:spTree>
    <p:extLst>
      <p:ext uri="{BB962C8B-B14F-4D97-AF65-F5344CB8AC3E}">
        <p14:creationId xmlns:p14="http://schemas.microsoft.com/office/powerpoint/2010/main" val="2701417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F1832E-D0D6-495C-8B13-425BD887F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Različiti tipovi okvira za odabir uzorka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B8E692E-DB0A-4937-9ACB-F4EE194C4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Područni okviri (geografski)</a:t>
            </a:r>
          </a:p>
          <a:p>
            <a:r>
              <a:rPr lang="hr-HR" dirty="0"/>
              <a:t>Telefonski brojevi za kućanstva i osobe</a:t>
            </a:r>
          </a:p>
          <a:p>
            <a:r>
              <a:rPr lang="hr-HR" dirty="0"/>
              <a:t>Internetski okviri (e-mail adrese ili na drugi način prikupljeni podaci o korisnicima)</a:t>
            </a:r>
          </a:p>
          <a:p>
            <a:r>
              <a:rPr lang="hr-HR" dirty="0"/>
              <a:t>Posebni okviri: klijenti, poslodavci, članovi organizacije, događanja, rijetke populacije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681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D30EFF2-C746-4F61-A1CE-E2E1657DA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Smanjenje pogreške pokrivenosti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14E8AB6-3A01-4C40-9E2A-9CFCA97B3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Jedno od rješenja za smanjenje pogreške pokrivenosti jest korištenje više dostupnih okvira za izbor uzorka.</a:t>
            </a:r>
          </a:p>
          <a:p>
            <a:r>
              <a:rPr lang="hr-HR" dirty="0"/>
              <a:t>Primjer: popis stambenih objekata od prije nekoliko godina (dostupan na općini npr.) se može kombinirati s popisom novoizgrađenih objekata (iz građevinskog odjela, građevinskih poduzeća itd.)</a:t>
            </a:r>
          </a:p>
          <a:p>
            <a:r>
              <a:rPr lang="hr-HR" dirty="0"/>
              <a:t>Problem: preklapanje dvaju okvira.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251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A507F0-DB71-45E2-B34C-19CE167C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Okvir za izbor uzorka i ciljna populacija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6076919-E52C-4C40-A832-6FE0AA5D7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Dva izazova pri izradi uzorka istraživanja: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Izraditi (nabaviti, imati) kvalitetan okvir za izbor uzorka temeljen na ciljnoj populaciji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Odabrati odgovarajući uzorak na temelju okvira za izbor uzorka</a:t>
            </a:r>
          </a:p>
          <a:p>
            <a:r>
              <a:rPr lang="hr-HR" dirty="0"/>
              <a:t>Prvi izazov nije nimalo jednostavan</a:t>
            </a:r>
          </a:p>
          <a:p>
            <a:r>
              <a:rPr lang="hr-HR" dirty="0"/>
              <a:t>Ako nemamo kvalitetan okvir za izbor uzorka, niti odgovarajući uzorak nas neće spasiti od pogrešnog zaključivanja</a:t>
            </a:r>
          </a:p>
          <a:p>
            <a:pPr marL="0" indent="0">
              <a:buNone/>
            </a:pPr>
            <a:r>
              <a:rPr lang="hr-HR" dirty="0"/>
              <a:t>Greške koje proizlaze iz neodgovarajućeg okvira za izbor uzorka – pogreške pokrivenosti (</a:t>
            </a:r>
            <a:r>
              <a:rPr lang="hr-HR" i="1" dirty="0" err="1"/>
              <a:t>Coverage</a:t>
            </a:r>
            <a:r>
              <a:rPr lang="hr-HR" i="1" dirty="0"/>
              <a:t> </a:t>
            </a:r>
            <a:r>
              <a:rPr lang="hr-HR" i="1" dirty="0" err="1"/>
              <a:t>errors</a:t>
            </a:r>
            <a:r>
              <a:rPr lang="hr-HR" dirty="0"/>
              <a:t>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50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2E6B291-B121-4B9D-881A-2845F034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Greške pokrivenosti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ADA50D-6944-4F51-B14E-5AF6ACB2F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Kada se element ciljne populacije nalazi u okviru za izbor uzorka tada je element „pokriven” (</a:t>
            </a:r>
            <a:r>
              <a:rPr lang="hr-HR" i="1" dirty="0" err="1"/>
              <a:t>Covered</a:t>
            </a:r>
            <a:r>
              <a:rPr lang="hr-HR" dirty="0"/>
              <a:t>).</a:t>
            </a:r>
          </a:p>
          <a:p>
            <a:r>
              <a:rPr lang="hr-HR" dirty="0"/>
              <a:t>Elementi ciljne populacije koji se nisu našli u okviru za izbor uzorka – problem – </a:t>
            </a:r>
            <a:r>
              <a:rPr lang="hr-HR" dirty="0" err="1"/>
              <a:t>potpokrivenost</a:t>
            </a:r>
            <a:r>
              <a:rPr lang="hr-HR" dirty="0"/>
              <a:t> (</a:t>
            </a:r>
            <a:r>
              <a:rPr lang="hr-HR" i="1" dirty="0" err="1"/>
              <a:t>Undercoverage</a:t>
            </a:r>
            <a:r>
              <a:rPr lang="hr-HR" dirty="0"/>
              <a:t>).</a:t>
            </a:r>
          </a:p>
          <a:p>
            <a:r>
              <a:rPr lang="hr-HR" dirty="0"/>
              <a:t>Elementi koji se nalaze u okviru za izbor uzorka, ali nisu u ciljnoj populaciji – nekvalificiran element (</a:t>
            </a:r>
            <a:r>
              <a:rPr lang="hr-HR" i="1" dirty="0" err="1"/>
              <a:t>Ineligble</a:t>
            </a:r>
            <a:r>
              <a:rPr lang="hr-HR" i="1" dirty="0"/>
              <a:t> </a:t>
            </a:r>
            <a:r>
              <a:rPr lang="hr-HR" i="1" dirty="0" err="1"/>
              <a:t>unit</a:t>
            </a:r>
            <a:r>
              <a:rPr lang="hr-HR" i="1" dirty="0"/>
              <a:t>).</a:t>
            </a:r>
          </a:p>
          <a:p>
            <a:r>
              <a:rPr lang="hr-HR" dirty="0"/>
              <a:t>Okvir za izbor uzorka je savršen kada postoji „jedan-na-jedan” odnos s ciljnom populacijom</a:t>
            </a:r>
          </a:p>
          <a:p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luck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894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3CE4D4-F54D-4809-8B0F-1381E0292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Greške pokrivenosti</a:t>
            </a:r>
            <a:endParaRPr lang="en-GB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31FA7DC3-2205-4829-A685-DDA0BC76D1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083" y="1933622"/>
            <a:ext cx="4550605" cy="3974430"/>
          </a:xfrm>
        </p:spPr>
      </p:pic>
    </p:spTree>
    <p:extLst>
      <p:ext uri="{BB962C8B-B14F-4D97-AF65-F5344CB8AC3E}">
        <p14:creationId xmlns:p14="http://schemas.microsoft.com/office/powerpoint/2010/main" val="404199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6086B4-510B-476A-A8E4-C92335070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Dodatni problemi	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065C9B-9597-41B3-A6F0-6F2FDF6B6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Podvostručenje</a:t>
            </a:r>
            <a:r>
              <a:rPr lang="hr-HR" dirty="0"/>
              <a:t> (</a:t>
            </a:r>
            <a:r>
              <a:rPr lang="hr-HR" i="1" dirty="0" err="1"/>
              <a:t>Duplication</a:t>
            </a:r>
            <a:r>
              <a:rPr lang="hr-HR" dirty="0"/>
              <a:t>) – slučaj kada se jedan element iz ciljne skupine pojavljuje dva ili više puta u okviru za izbor uzorka</a:t>
            </a:r>
          </a:p>
          <a:p>
            <a:r>
              <a:rPr lang="hr-HR" dirty="0" err="1"/>
              <a:t>Klasteriranje</a:t>
            </a:r>
            <a:r>
              <a:rPr lang="hr-HR" dirty="0"/>
              <a:t> (</a:t>
            </a:r>
            <a:r>
              <a:rPr lang="hr-HR" i="1" dirty="0" err="1"/>
              <a:t>Clustering</a:t>
            </a:r>
            <a:r>
              <a:rPr lang="hr-HR" dirty="0"/>
              <a:t>) – više elemenata ciljne skupine povezano s istim (jednim) elementom iz okvira za izbor uzorka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568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7CA429-DDAB-456B-9ACE-A61C88C3C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hr-HR" dirty="0"/>
              <a:t>Dodatni problemi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98BDA82-07D3-4180-A691-EA76544BA1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err="1"/>
              <a:t>Podvostručenje</a:t>
            </a:r>
            <a:endParaRPr lang="hr-H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E91C56D-0102-48DD-87F0-0C84B38603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err="1"/>
              <a:t>Klasteriranje</a:t>
            </a:r>
            <a:endParaRPr lang="hr-HR" dirty="0"/>
          </a:p>
          <a:p>
            <a:endParaRPr lang="en-GB" dirty="0"/>
          </a:p>
        </p:txBody>
      </p:sp>
      <p:pic>
        <p:nvPicPr>
          <p:cNvPr id="8" name="Slika 7">
            <a:extLst>
              <a:ext uri="{FF2B5EF4-FFF2-40B4-BE49-F238E27FC236}">
                <a16:creationId xmlns:a16="http://schemas.microsoft.com/office/drawing/2014/main" id="{BBF2EABB-0C4D-4C51-8AE3-8F9635CAB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5" y="2948866"/>
            <a:ext cx="4476750" cy="2676525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E2501D26-8FAB-4A80-90F5-09AB054F32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677" y="2948866"/>
            <a:ext cx="43719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953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F97BCC-FDFF-44E3-8DA3-B3023289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Potpokrivenost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1B3146C-1EB3-45A1-A95E-36688BC55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Primjeri:</a:t>
            </a:r>
          </a:p>
          <a:p>
            <a:pPr lvl="1"/>
            <a:r>
              <a:rPr lang="hr-HR" dirty="0"/>
              <a:t>Okvir na temelju telefonskih brojeva: kućanstva koja nemaju telefonski priključak nisu zastupljena. Isto tako, sve veća uporaba mobilnih telefona smanjuje broj pretplatnika fiksne linije</a:t>
            </a:r>
          </a:p>
          <a:p>
            <a:pPr lvl="1"/>
            <a:r>
              <a:rPr lang="hr-HR" dirty="0"/>
              <a:t>Ako okvir tek treba izraditi – najčešće identificiranje naselja, pa manjih skupina stambenih jedinica, pa samih stambenih jedinica: problem razgraničenja jedinica, prirodnih prepreka, ograđenih zajednica (naselja).</a:t>
            </a:r>
          </a:p>
          <a:p>
            <a:pPr lvl="1"/>
            <a:r>
              <a:rPr lang="hr-HR" dirty="0"/>
              <a:t>Problem stambenih jedinica u </a:t>
            </a:r>
            <a:r>
              <a:rPr lang="hr-HR" dirty="0" err="1"/>
              <a:t>višestambenim</a:t>
            </a:r>
            <a:r>
              <a:rPr lang="hr-HR" dirty="0"/>
              <a:t> zgradama</a:t>
            </a:r>
          </a:p>
          <a:p>
            <a:pPr lvl="1"/>
            <a:r>
              <a:rPr lang="hr-HR" dirty="0"/>
              <a:t>Komunalni životni stilovi</a:t>
            </a:r>
          </a:p>
          <a:p>
            <a:pPr lvl="1"/>
            <a:r>
              <a:rPr lang="hr-HR" dirty="0"/>
              <a:t>Problem </a:t>
            </a:r>
            <a:r>
              <a:rPr lang="hr-HR" dirty="0" err="1"/>
              <a:t>rezidencijalnosti</a:t>
            </a:r>
            <a:r>
              <a:rPr lang="hr-HR" dirty="0"/>
              <a:t> – tko živi u kućanstvima? Kraći i duži boravci, ilegalni boravci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341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DBC57E-EAC0-4BF6-BDF4-7FBCF7CC3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Nekvalificirani elementi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859362F-92E5-406F-87FD-374BF3405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Primjeri:</a:t>
            </a:r>
          </a:p>
          <a:p>
            <a:pPr lvl="1"/>
            <a:r>
              <a:rPr lang="hr-HR" dirty="0"/>
              <a:t>Telefonski brojevi koji se više ne koriste ili su </a:t>
            </a:r>
            <a:r>
              <a:rPr lang="hr-HR" dirty="0" err="1"/>
              <a:t>nerezidencijalni</a:t>
            </a:r>
            <a:endParaRPr lang="hr-HR" dirty="0"/>
          </a:p>
          <a:p>
            <a:pPr lvl="1"/>
            <a:r>
              <a:rPr lang="hr-HR" dirty="0"/>
              <a:t>Karte: objekti koji se ne koriste ili poslovni objekti</a:t>
            </a:r>
          </a:p>
          <a:p>
            <a:pPr lvl="1"/>
            <a:r>
              <a:rPr lang="hr-HR" dirty="0"/>
              <a:t>Greške pri prijavljivanju članova obitelji: studenti</a:t>
            </a:r>
          </a:p>
          <a:p>
            <a:r>
              <a:rPr lang="hr-HR" dirty="0"/>
              <a:t>Postoje načini kako riješiti problem:</a:t>
            </a:r>
          </a:p>
          <a:p>
            <a:pPr lvl="1"/>
            <a:r>
              <a:rPr lang="hr-HR" dirty="0"/>
              <a:t>Ako je otprilike poznato koliko ima nekvalificiranih elemenata, moguće je povećati okvir za odabir uzorka za taj broj.</a:t>
            </a:r>
          </a:p>
          <a:p>
            <a:pPr lvl="1"/>
            <a:r>
              <a:rPr lang="hr-HR" dirty="0"/>
              <a:t>Korištenje posebnih tehnika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774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38C6F-46F8-4C82-9F7A-3E051740E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Klasteriranje</a:t>
            </a:r>
            <a:r>
              <a:rPr lang="hr-HR" dirty="0"/>
              <a:t> i </a:t>
            </a:r>
            <a:r>
              <a:rPr lang="hr-HR" dirty="0" err="1"/>
              <a:t>podvostručenje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5ABFA78-1DC1-4672-BFED-C1E44CE12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Kako se riješiti problema?</a:t>
            </a:r>
          </a:p>
          <a:p>
            <a:pPr lvl="1"/>
            <a:r>
              <a:rPr lang="hr-HR" dirty="0"/>
              <a:t>Anketirati sve u kućanstvu: problem – više od jednog razgovora, ostali članovi ne žele odgovarati. Problem je i to da drugi članovi već čuju odgovore i zaključuju o pitanjima na temelju prvog člana.</a:t>
            </a:r>
          </a:p>
          <a:p>
            <a:pPr lvl="1"/>
            <a:r>
              <a:rPr lang="hr-HR" dirty="0"/>
              <a:t>Anketirati samo jednog člana kućanstva – problem nejednake vjerojatnosti anketiranja: Kod većih kućanstava pojedina osoba ima manju vjerojatnost biti anketirana u usporedbi s manjim kućanstvima. U uzorku ima više osoba iz manjih kućanstava – problem?</a:t>
            </a:r>
          </a:p>
          <a:p>
            <a:pPr lvl="1"/>
            <a:r>
              <a:rPr lang="hr-HR" dirty="0"/>
              <a:t>Rješenje: </a:t>
            </a:r>
            <a:r>
              <a:rPr lang="hr-HR" dirty="0" err="1"/>
              <a:t>ponderiranje</a:t>
            </a:r>
            <a:r>
              <a:rPr lang="hr-HR" dirty="0"/>
              <a:t> – o tom, potom.</a:t>
            </a:r>
          </a:p>
          <a:p>
            <a:r>
              <a:rPr lang="hr-HR" dirty="0"/>
              <a:t>Rješenje za </a:t>
            </a:r>
            <a:r>
              <a:rPr lang="hr-HR" dirty="0" err="1"/>
              <a:t>podvostručenje</a:t>
            </a:r>
            <a:r>
              <a:rPr lang="hr-HR" dirty="0"/>
              <a:t> slično kao i za </a:t>
            </a:r>
            <a:r>
              <a:rPr lang="hr-HR" dirty="0" err="1"/>
              <a:t>klasteriranje</a:t>
            </a:r>
            <a:r>
              <a:rPr lang="hr-HR" dirty="0"/>
              <a:t>: identifikacija unosa (brojeva) i </a:t>
            </a:r>
            <a:r>
              <a:rPr lang="hr-HR" dirty="0" err="1"/>
              <a:t>ponderiranje</a:t>
            </a:r>
            <a:r>
              <a:rPr lang="hr-HR" dirty="0"/>
              <a:t>.</a:t>
            </a:r>
          </a:p>
          <a:p>
            <a:pPr lvl="1"/>
            <a:endParaRPr lang="hr-HR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15775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586</Words>
  <Application>Microsoft Office PowerPoint</Application>
  <PresentationFormat>Široki zaslon</PresentationFormat>
  <Paragraphs>54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sustava Office</vt:lpstr>
      <vt:lpstr>Uzorci i pokrivenost </vt:lpstr>
      <vt:lpstr>Okvir za izbor uzorka i ciljna populacija</vt:lpstr>
      <vt:lpstr>Greške pokrivenosti</vt:lpstr>
      <vt:lpstr>Greške pokrivenosti</vt:lpstr>
      <vt:lpstr>Dodatni problemi </vt:lpstr>
      <vt:lpstr>Dodatni problemi</vt:lpstr>
      <vt:lpstr>Potpokrivenost</vt:lpstr>
      <vt:lpstr>Nekvalificirani elementi</vt:lpstr>
      <vt:lpstr>Klasteriranje i podvostručenje</vt:lpstr>
      <vt:lpstr>Podvostručenje i klasteriranje zajedno</vt:lpstr>
      <vt:lpstr>Različiti tipovi okvira za odabir uzorka</vt:lpstr>
      <vt:lpstr>Smanjenje pogreške pokrivenosti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Uzorci i pokrivenost</dc:title>
  <dc:creator>Dario Pavic</dc:creator>
  <cp:lastModifiedBy>Dario Pavic</cp:lastModifiedBy>
  <cp:revision>20</cp:revision>
  <dcterms:created xsi:type="dcterms:W3CDTF">2017-11-14T10:36:28Z</dcterms:created>
  <dcterms:modified xsi:type="dcterms:W3CDTF">2017-11-14T16:40:25Z</dcterms:modified>
</cp:coreProperties>
</file>