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60" r:id="rId6"/>
    <p:sldId id="261" r:id="rId7"/>
    <p:sldId id="262" r:id="rId8"/>
    <p:sldId id="264" r:id="rId9"/>
    <p:sldId id="263" r:id="rId10"/>
    <p:sldId id="265" r:id="rId11"/>
    <p:sldId id="266" r:id="rId12"/>
    <p:sldId id="267" r:id="rId13"/>
    <p:sldId id="268" r:id="rId14"/>
    <p:sldId id="270" r:id="rId15"/>
    <p:sldId id="269" r:id="rId16"/>
    <p:sldId id="274" r:id="rId17"/>
    <p:sldId id="271" r:id="rId18"/>
    <p:sldId id="272" r:id="rId19"/>
    <p:sldId id="273" r:id="rId2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2" d="100"/>
          <a:sy n="102" d="100"/>
        </p:scale>
        <p:origin x="120"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a:p>
        </p:txBody>
      </p:sp>
      <p:sp>
        <p:nvSpPr>
          <p:cNvPr id="4" name="Date Placeholder 3"/>
          <p:cNvSpPr>
            <a:spLocks noGrp="1"/>
          </p:cNvSpPr>
          <p:nvPr>
            <p:ph type="dt" sz="half" idx="10"/>
          </p:nvPr>
        </p:nvSpPr>
        <p:spPr/>
        <p:txBody>
          <a:bodyPr/>
          <a:lstStyle/>
          <a:p>
            <a:fld id="{754674A2-A500-4107-9983-AAF515E4D320}" type="datetimeFigureOut">
              <a:rPr lang="hr-HR" smtClean="0"/>
              <a:t>14.11.2017.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2787152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754674A2-A500-4107-9983-AAF515E4D320}" type="datetimeFigureOut">
              <a:rPr lang="hr-HR" smtClean="0"/>
              <a:t>14.11.2017.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801770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754674A2-A500-4107-9983-AAF515E4D320}" type="datetimeFigureOut">
              <a:rPr lang="hr-HR" smtClean="0"/>
              <a:t>14.11.2017.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2077361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754674A2-A500-4107-9983-AAF515E4D320}" type="datetimeFigureOut">
              <a:rPr lang="hr-HR" smtClean="0"/>
              <a:t>14.11.2017.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4070868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4674A2-A500-4107-9983-AAF515E4D320}" type="datetimeFigureOut">
              <a:rPr lang="hr-HR" smtClean="0"/>
              <a:t>14.11.2017.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291967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fld id="{754674A2-A500-4107-9983-AAF515E4D320}" type="datetimeFigureOut">
              <a:rPr lang="hr-HR" smtClean="0"/>
              <a:t>14.11.2017.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40057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fld id="{754674A2-A500-4107-9983-AAF515E4D320}" type="datetimeFigureOut">
              <a:rPr lang="hr-HR" smtClean="0"/>
              <a:t>14.11.2017.</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122116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754674A2-A500-4107-9983-AAF515E4D320}" type="datetimeFigureOut">
              <a:rPr lang="hr-HR" smtClean="0"/>
              <a:t>14.11.2017.</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128175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674A2-A500-4107-9983-AAF515E4D320}" type="datetimeFigureOut">
              <a:rPr lang="hr-HR" smtClean="0"/>
              <a:t>14.11.2017.</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3789529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674A2-A500-4107-9983-AAF515E4D320}" type="datetimeFigureOut">
              <a:rPr lang="hr-HR" smtClean="0"/>
              <a:t>14.11.2017.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310765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674A2-A500-4107-9983-AAF515E4D320}" type="datetimeFigureOut">
              <a:rPr lang="hr-HR" smtClean="0"/>
              <a:t>14.11.2017.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C3B4B66-9D73-4728-B755-4BBA7DE2B03D}" type="slidenum">
              <a:rPr lang="hr-HR" smtClean="0"/>
              <a:t>‹#›</a:t>
            </a:fld>
            <a:endParaRPr lang="hr-HR"/>
          </a:p>
        </p:txBody>
      </p:sp>
    </p:spTree>
    <p:extLst>
      <p:ext uri="{BB962C8B-B14F-4D97-AF65-F5344CB8AC3E}">
        <p14:creationId xmlns:p14="http://schemas.microsoft.com/office/powerpoint/2010/main" val="367728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674A2-A500-4107-9983-AAF515E4D320}" type="datetimeFigureOut">
              <a:rPr lang="hr-HR" smtClean="0"/>
              <a:t>14.11.2017.</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3B4B66-9D73-4728-B755-4BBA7DE2B03D}" type="slidenum">
              <a:rPr lang="hr-HR" smtClean="0"/>
              <a:t>‹#›</a:t>
            </a:fld>
            <a:endParaRPr lang="hr-HR"/>
          </a:p>
        </p:txBody>
      </p:sp>
    </p:spTree>
    <p:extLst>
      <p:ext uri="{BB962C8B-B14F-4D97-AF65-F5344CB8AC3E}">
        <p14:creationId xmlns:p14="http://schemas.microsoft.com/office/powerpoint/2010/main" val="2052351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a:t>Uzorci i uzorkovanje	</a:t>
            </a:r>
          </a:p>
        </p:txBody>
      </p:sp>
      <p:sp>
        <p:nvSpPr>
          <p:cNvPr id="3" name="Subtitle 2"/>
          <p:cNvSpPr>
            <a:spLocks noGrp="1"/>
          </p:cNvSpPr>
          <p:nvPr>
            <p:ph type="subTitle" idx="1"/>
          </p:nvPr>
        </p:nvSpPr>
        <p:spPr/>
        <p:txBody>
          <a:bodyPr/>
          <a:lstStyle/>
          <a:p>
            <a:r>
              <a:rPr lang="hr-HR" dirty="0"/>
              <a:t>Kvantitativne metode istraživanja</a:t>
            </a:r>
          </a:p>
          <a:p>
            <a:r>
              <a:rPr lang="hr-HR" dirty="0"/>
              <a:t>dr. </a:t>
            </a:r>
            <a:r>
              <a:rPr lang="hr-HR" dirty="0" err="1"/>
              <a:t>sc</a:t>
            </a:r>
            <a:r>
              <a:rPr lang="hr-HR" dirty="0"/>
              <a:t>. Dario Pavić</a:t>
            </a:r>
          </a:p>
        </p:txBody>
      </p:sp>
    </p:spTree>
    <p:extLst>
      <p:ext uri="{BB962C8B-B14F-4D97-AF65-F5344CB8AC3E}">
        <p14:creationId xmlns:p14="http://schemas.microsoft.com/office/powerpoint/2010/main" val="2283586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sp>
        <p:nvSpPr>
          <p:cNvPr id="3" name="Content Placeholder 2"/>
          <p:cNvSpPr>
            <a:spLocks noGrp="1"/>
          </p:cNvSpPr>
          <p:nvPr>
            <p:ph idx="1"/>
          </p:nvPr>
        </p:nvSpPr>
        <p:spPr/>
        <p:txBody>
          <a:bodyPr/>
          <a:lstStyle/>
          <a:p>
            <a:r>
              <a:rPr lang="hr-HR" dirty="0"/>
              <a:t>Mane:</a:t>
            </a:r>
          </a:p>
          <a:p>
            <a:pPr marL="514350" indent="-514350">
              <a:buFont typeface="+mj-lt"/>
              <a:buAutoNum type="arabicPeriod"/>
            </a:pPr>
            <a:r>
              <a:rPr lang="hr-HR" dirty="0"/>
              <a:t>Potreban je popis jedinica osnovnog skupa</a:t>
            </a:r>
          </a:p>
          <a:p>
            <a:pPr marL="514350" indent="-514350">
              <a:buFont typeface="+mj-lt"/>
              <a:buAutoNum type="arabicPeriod"/>
            </a:pPr>
            <a:r>
              <a:rPr lang="hr-HR" dirty="0"/>
              <a:t>Jedinice uzorka mogu biti previše raspršene</a:t>
            </a:r>
          </a:p>
          <a:p>
            <a:pPr marL="514350" indent="-514350">
              <a:buFont typeface="+mj-lt"/>
              <a:buAutoNum type="arabicPeriod"/>
            </a:pPr>
            <a:r>
              <a:rPr lang="hr-HR" dirty="0"/>
              <a:t>Ne mora biti reprezentativan prema svim svojstvima, osobito ako nije previše velik</a:t>
            </a:r>
          </a:p>
        </p:txBody>
      </p:sp>
    </p:spTree>
    <p:extLst>
      <p:ext uri="{BB962C8B-B14F-4D97-AF65-F5344CB8AC3E}">
        <p14:creationId xmlns:p14="http://schemas.microsoft.com/office/powerpoint/2010/main" val="2476103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sp>
        <p:nvSpPr>
          <p:cNvPr id="3" name="Content Placeholder 2"/>
          <p:cNvSpPr>
            <a:spLocks noGrp="1"/>
          </p:cNvSpPr>
          <p:nvPr>
            <p:ph idx="1"/>
          </p:nvPr>
        </p:nvSpPr>
        <p:spPr/>
        <p:txBody>
          <a:bodyPr/>
          <a:lstStyle/>
          <a:p>
            <a:pPr marL="514350" indent="-514350">
              <a:buFont typeface="+mj-lt"/>
              <a:buAutoNum type="arabicPeriod" startAt="2"/>
            </a:pPr>
            <a:r>
              <a:rPr lang="hr-HR" dirty="0"/>
              <a:t>Slučajni sustavni uzorak – korištenje intervala za odabir svakog elementa.</a:t>
            </a:r>
          </a:p>
          <a:p>
            <a:r>
              <a:rPr lang="hr-HR" dirty="0"/>
              <a:t>Prva jedinica mora biti izabrana slučajno. Potom se odabire svaki n-ti element, gdje je n broj dobiven dijeljenjem veličine populacije s veličinom uzorka</a:t>
            </a:r>
          </a:p>
          <a:p>
            <a:r>
              <a:rPr lang="hr-HR" dirty="0"/>
              <a:t>Problem periodičnosti</a:t>
            </a:r>
          </a:p>
          <a:p>
            <a:pPr marL="514350" indent="-514350">
              <a:buFont typeface="+mj-lt"/>
              <a:buAutoNum type="arabicPeriod" startAt="3"/>
            </a:pPr>
            <a:r>
              <a:rPr lang="hr-HR" dirty="0"/>
              <a:t>Slučajni stratificirani uzorak – grupiranje elemenata populacije u homogene skupine ili stratume koje istraživač želi imati pod kontrolom. – glavna prednost: osigurana reprezentativnost obzirom na relevantne varijable.</a:t>
            </a:r>
          </a:p>
        </p:txBody>
      </p:sp>
    </p:spTree>
    <p:extLst>
      <p:ext uri="{BB962C8B-B14F-4D97-AF65-F5344CB8AC3E}">
        <p14:creationId xmlns:p14="http://schemas.microsoft.com/office/powerpoint/2010/main" val="18975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sp>
        <p:nvSpPr>
          <p:cNvPr id="3" name="Content Placeholder 2"/>
          <p:cNvSpPr>
            <a:spLocks noGrp="1"/>
          </p:cNvSpPr>
          <p:nvPr>
            <p:ph idx="1"/>
          </p:nvPr>
        </p:nvSpPr>
        <p:spPr/>
        <p:txBody>
          <a:bodyPr/>
          <a:lstStyle/>
          <a:p>
            <a:r>
              <a:rPr lang="hr-HR" dirty="0"/>
              <a:t>Proporcionalno i neproporcionalno uzorkovanje</a:t>
            </a:r>
          </a:p>
        </p:txBody>
      </p:sp>
      <p:pic>
        <p:nvPicPr>
          <p:cNvPr id="4" name="Picture 3"/>
          <p:cNvPicPr>
            <a:picLocks noChangeAspect="1"/>
          </p:cNvPicPr>
          <p:nvPr/>
        </p:nvPicPr>
        <p:blipFill>
          <a:blip r:embed="rId2"/>
          <a:stretch>
            <a:fillRect/>
          </a:stretch>
        </p:blipFill>
        <p:spPr>
          <a:xfrm>
            <a:off x="3140765" y="2241411"/>
            <a:ext cx="4309234" cy="4397306"/>
          </a:xfrm>
          <a:prstGeom prst="rect">
            <a:avLst/>
          </a:prstGeom>
        </p:spPr>
      </p:pic>
    </p:spTree>
    <p:extLst>
      <p:ext uri="{BB962C8B-B14F-4D97-AF65-F5344CB8AC3E}">
        <p14:creationId xmlns:p14="http://schemas.microsoft.com/office/powerpoint/2010/main" val="211713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sp>
        <p:nvSpPr>
          <p:cNvPr id="3" name="Content Placeholder 2"/>
          <p:cNvSpPr>
            <a:spLocks noGrp="1"/>
          </p:cNvSpPr>
          <p:nvPr>
            <p:ph idx="1"/>
          </p:nvPr>
        </p:nvSpPr>
        <p:spPr/>
        <p:txBody>
          <a:bodyPr>
            <a:normAutofit fontScale="92500" lnSpcReduction="20000"/>
          </a:bodyPr>
          <a:lstStyle/>
          <a:p>
            <a:r>
              <a:rPr lang="en-US" dirty="0"/>
              <a:t>Lets us imagine a town which has 1200 rich people and 2500 poor people. Due to budget constraints, the survey designer samples 100 people from each of the two strata (200 people total). The sampling fraction for the rich is .08333 (100/1200) and for the poor is .04 (100/2500). The weights to be placed on each observation is simple just the inverse of the sampling fraction; thus the weights are 12 for the rich and 25 for the poor.</a:t>
            </a:r>
          </a:p>
          <a:p>
            <a:endParaRPr lang="en-US" dirty="0"/>
          </a:p>
          <a:p>
            <a:r>
              <a:rPr lang="en-US" dirty="0"/>
              <a:t>In the example above, suppose the mean household income in the poor areas was £12,000 and that in the rich areas was £25,000, then the weighted mean would be</a:t>
            </a:r>
          </a:p>
          <a:p>
            <a:endParaRPr lang="en-US" dirty="0"/>
          </a:p>
          <a:p>
            <a:r>
              <a:rPr lang="en-US" dirty="0"/>
              <a:t>[100x £12,000 x (w=25) +100 x £25,000 x(w=12)] ÷ (100×25+100 x 12) = £16,216.20.</a:t>
            </a:r>
            <a:endParaRPr lang="hr-HR" dirty="0"/>
          </a:p>
        </p:txBody>
      </p:sp>
    </p:spTree>
    <p:extLst>
      <p:ext uri="{BB962C8B-B14F-4D97-AF65-F5344CB8AC3E}">
        <p14:creationId xmlns:p14="http://schemas.microsoft.com/office/powerpoint/2010/main" val="637994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pic>
        <p:nvPicPr>
          <p:cNvPr id="4" name="Content Placeholder 3"/>
          <p:cNvPicPr>
            <a:picLocks noGrp="1" noChangeAspect="1"/>
          </p:cNvPicPr>
          <p:nvPr>
            <p:ph idx="1"/>
          </p:nvPr>
        </p:nvPicPr>
        <p:blipFill>
          <a:blip r:embed="rId2"/>
          <a:stretch>
            <a:fillRect/>
          </a:stretch>
        </p:blipFill>
        <p:spPr>
          <a:xfrm>
            <a:off x="2657475" y="1872456"/>
            <a:ext cx="6877050" cy="4257675"/>
          </a:xfrm>
          <a:prstGeom prst="rect">
            <a:avLst/>
          </a:prstGeom>
        </p:spPr>
      </p:pic>
    </p:spTree>
    <p:extLst>
      <p:ext uri="{BB962C8B-B14F-4D97-AF65-F5344CB8AC3E}">
        <p14:creationId xmlns:p14="http://schemas.microsoft.com/office/powerpoint/2010/main" val="3772950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sp>
        <p:nvSpPr>
          <p:cNvPr id="3" name="Content Placeholder 2"/>
          <p:cNvSpPr>
            <a:spLocks noGrp="1"/>
          </p:cNvSpPr>
          <p:nvPr>
            <p:ph idx="1"/>
          </p:nvPr>
        </p:nvSpPr>
        <p:spPr/>
        <p:txBody>
          <a:bodyPr/>
          <a:lstStyle/>
          <a:p>
            <a:pPr marL="514350" indent="-514350">
              <a:buFont typeface="+mj-lt"/>
              <a:buAutoNum type="arabicPeriod" startAt="4"/>
            </a:pPr>
            <a:r>
              <a:rPr lang="hr-HR" dirty="0" err="1"/>
              <a:t>Klasterski</a:t>
            </a:r>
            <a:r>
              <a:rPr lang="hr-HR" dirty="0"/>
              <a:t> uzorak</a:t>
            </a:r>
          </a:p>
          <a:p>
            <a:r>
              <a:rPr lang="hr-HR" dirty="0"/>
              <a:t>Kada ne raspolažemo relevantnim podacima o populaciji</a:t>
            </a:r>
          </a:p>
          <a:p>
            <a:r>
              <a:rPr lang="hr-HR" dirty="0"/>
              <a:t>Jedinice uzorkovanja – prirodno-pojavljujuće jedinice (regije, županije, općine, gradovi, škole…)</a:t>
            </a:r>
          </a:p>
          <a:p>
            <a:r>
              <a:rPr lang="hr-HR" dirty="0"/>
              <a:t>Na tim razinama jednostavni nasumični odabir (u županijama nasumični odabir općina, u općinama naselja, u naseljima kućanstava…)</a:t>
            </a:r>
          </a:p>
          <a:p>
            <a:endParaRPr lang="hr-HR" dirty="0"/>
          </a:p>
        </p:txBody>
      </p:sp>
    </p:spTree>
    <p:extLst>
      <p:ext uri="{BB962C8B-B14F-4D97-AF65-F5344CB8AC3E}">
        <p14:creationId xmlns:p14="http://schemas.microsoft.com/office/powerpoint/2010/main" val="525637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pic>
        <p:nvPicPr>
          <p:cNvPr id="4" name="Content Placeholder 3"/>
          <p:cNvPicPr>
            <a:picLocks noGrp="1" noChangeAspect="1"/>
          </p:cNvPicPr>
          <p:nvPr>
            <p:ph idx="1"/>
          </p:nvPr>
        </p:nvPicPr>
        <p:blipFill>
          <a:blip r:embed="rId2"/>
          <a:stretch>
            <a:fillRect/>
          </a:stretch>
        </p:blipFill>
        <p:spPr>
          <a:xfrm>
            <a:off x="2922562" y="2839244"/>
            <a:ext cx="6346876" cy="2324100"/>
          </a:xfrm>
          <a:prstGeom prst="rect">
            <a:avLst/>
          </a:prstGeom>
        </p:spPr>
      </p:pic>
    </p:spTree>
    <p:extLst>
      <p:ext uri="{BB962C8B-B14F-4D97-AF65-F5344CB8AC3E}">
        <p14:creationId xmlns:p14="http://schemas.microsoft.com/office/powerpoint/2010/main" val="2964303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sp>
        <p:nvSpPr>
          <p:cNvPr id="3" name="Content Placeholder 2"/>
          <p:cNvSpPr>
            <a:spLocks noGrp="1"/>
          </p:cNvSpPr>
          <p:nvPr>
            <p:ph idx="1"/>
          </p:nvPr>
        </p:nvSpPr>
        <p:spPr/>
        <p:txBody>
          <a:bodyPr/>
          <a:lstStyle/>
          <a:p>
            <a:endParaRPr lang="hr-HR"/>
          </a:p>
        </p:txBody>
      </p:sp>
      <p:pic>
        <p:nvPicPr>
          <p:cNvPr id="4" name="Picture 3"/>
          <p:cNvPicPr>
            <a:picLocks noChangeAspect="1"/>
          </p:cNvPicPr>
          <p:nvPr/>
        </p:nvPicPr>
        <p:blipFill>
          <a:blip r:embed="rId2"/>
          <a:stretch>
            <a:fillRect/>
          </a:stretch>
        </p:blipFill>
        <p:spPr>
          <a:xfrm>
            <a:off x="2315569" y="2415381"/>
            <a:ext cx="6877050" cy="3171825"/>
          </a:xfrm>
          <a:prstGeom prst="rect">
            <a:avLst/>
          </a:prstGeom>
        </p:spPr>
      </p:pic>
    </p:spTree>
    <p:extLst>
      <p:ext uri="{BB962C8B-B14F-4D97-AF65-F5344CB8AC3E}">
        <p14:creationId xmlns:p14="http://schemas.microsoft.com/office/powerpoint/2010/main" val="3820000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Neprobabilistički</a:t>
            </a:r>
            <a:r>
              <a:rPr lang="hr-HR" dirty="0"/>
              <a:t> uzorci</a:t>
            </a:r>
          </a:p>
        </p:txBody>
      </p:sp>
      <p:sp>
        <p:nvSpPr>
          <p:cNvPr id="3" name="Content Placeholder 2"/>
          <p:cNvSpPr>
            <a:spLocks noGrp="1"/>
          </p:cNvSpPr>
          <p:nvPr>
            <p:ph idx="1"/>
          </p:nvPr>
        </p:nvSpPr>
        <p:spPr/>
        <p:txBody>
          <a:bodyPr/>
          <a:lstStyle/>
          <a:p>
            <a:pPr marL="514350" indent="-514350">
              <a:buFont typeface="+mj-lt"/>
              <a:buAutoNum type="arabicPeriod"/>
            </a:pPr>
            <a:r>
              <a:rPr lang="hr-HR" dirty="0" err="1"/>
              <a:t>Kvotni</a:t>
            </a:r>
            <a:r>
              <a:rPr lang="hr-HR" dirty="0"/>
              <a:t> uzorak – lošija zamjena za stratificirani uzorak</a:t>
            </a:r>
          </a:p>
          <a:p>
            <a:r>
              <a:rPr lang="hr-HR" dirty="0"/>
              <a:t>Izabiru se stratumi (npr. prema spolu, stručnoj spremi i dr.), ali je izbor ispitanika namjeran ili pseudo-slučajan, npr. unutar zadanih okvira anketari ispituju osobe koje sretnu i koje pristanu na anketu</a:t>
            </a:r>
          </a:p>
        </p:txBody>
      </p:sp>
      <p:pic>
        <p:nvPicPr>
          <p:cNvPr id="4" name="Picture 3"/>
          <p:cNvPicPr>
            <a:picLocks noChangeAspect="1"/>
          </p:cNvPicPr>
          <p:nvPr/>
        </p:nvPicPr>
        <p:blipFill>
          <a:blip r:embed="rId2"/>
          <a:stretch>
            <a:fillRect/>
          </a:stretch>
        </p:blipFill>
        <p:spPr>
          <a:xfrm>
            <a:off x="3907156" y="3620889"/>
            <a:ext cx="3535266" cy="3237111"/>
          </a:xfrm>
          <a:prstGeom prst="rect">
            <a:avLst/>
          </a:prstGeom>
        </p:spPr>
      </p:pic>
    </p:spTree>
    <p:extLst>
      <p:ext uri="{BB962C8B-B14F-4D97-AF65-F5344CB8AC3E}">
        <p14:creationId xmlns:p14="http://schemas.microsoft.com/office/powerpoint/2010/main" val="2282009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Neprobabilistički</a:t>
            </a:r>
            <a:r>
              <a:rPr lang="hr-HR" dirty="0"/>
              <a:t> uzorci</a:t>
            </a:r>
          </a:p>
        </p:txBody>
      </p:sp>
      <p:sp>
        <p:nvSpPr>
          <p:cNvPr id="3" name="Content Placeholder 2"/>
          <p:cNvSpPr>
            <a:spLocks noGrp="1"/>
          </p:cNvSpPr>
          <p:nvPr>
            <p:ph idx="1"/>
          </p:nvPr>
        </p:nvSpPr>
        <p:spPr/>
        <p:txBody>
          <a:bodyPr/>
          <a:lstStyle/>
          <a:p>
            <a:pPr marL="514350" indent="-514350">
              <a:buFont typeface="+mj-lt"/>
              <a:buAutoNum type="arabicPeriod" startAt="2"/>
            </a:pPr>
            <a:r>
              <a:rPr lang="hr-HR" dirty="0"/>
              <a:t>Prigodni uzorak – ispitivanje dostupnih pojedinaca (npr. ispitivanje stavova studenata nekog fakulteta tako da anketar dođe na neko predavanje i podijeli upitnik)</a:t>
            </a:r>
          </a:p>
          <a:p>
            <a:pPr marL="514350" indent="-514350">
              <a:buFont typeface="+mj-lt"/>
              <a:buAutoNum type="arabicPeriod" startAt="2"/>
            </a:pPr>
            <a:r>
              <a:rPr lang="hr-HR" dirty="0"/>
              <a:t>Uzorak dobrovoljaca</a:t>
            </a:r>
          </a:p>
          <a:p>
            <a:pPr marL="514350" indent="-514350">
              <a:buFont typeface="+mj-lt"/>
              <a:buAutoNum type="arabicPeriod" startAt="2"/>
            </a:pPr>
            <a:r>
              <a:rPr lang="hr-HR" dirty="0"/>
              <a:t>Uzorak snježne grude (</a:t>
            </a:r>
            <a:r>
              <a:rPr lang="hr-HR" i="1" dirty="0" err="1"/>
              <a:t>Snowball</a:t>
            </a:r>
            <a:r>
              <a:rPr lang="hr-HR" dirty="0"/>
              <a:t>) – svaki ispitanik nam identificira sljedećeg ispitanika</a:t>
            </a:r>
          </a:p>
          <a:p>
            <a:pPr marL="514350" indent="-514350">
              <a:buFont typeface="+mj-lt"/>
              <a:buAutoNum type="arabicPeriod" startAt="2"/>
            </a:pPr>
            <a:r>
              <a:rPr lang="hr-HR" dirty="0"/>
              <a:t>Namjerni uzorak – npr. </a:t>
            </a:r>
            <a:r>
              <a:rPr lang="hr-HR"/>
              <a:t>stručnjaci</a:t>
            </a:r>
          </a:p>
        </p:txBody>
      </p:sp>
    </p:spTree>
    <p:extLst>
      <p:ext uri="{BB962C8B-B14F-4D97-AF65-F5344CB8AC3E}">
        <p14:creationId xmlns:p14="http://schemas.microsoft.com/office/powerpoint/2010/main" val="401347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Temeljni pojmovi</a:t>
            </a:r>
          </a:p>
        </p:txBody>
      </p:sp>
      <p:sp>
        <p:nvSpPr>
          <p:cNvPr id="3" name="Content Placeholder 2"/>
          <p:cNvSpPr>
            <a:spLocks noGrp="1"/>
          </p:cNvSpPr>
          <p:nvPr>
            <p:ph idx="1"/>
          </p:nvPr>
        </p:nvSpPr>
        <p:spPr/>
        <p:txBody>
          <a:bodyPr/>
          <a:lstStyle/>
          <a:p>
            <a:r>
              <a:rPr lang="hr-HR" dirty="0"/>
              <a:t>Ciljna populacija (</a:t>
            </a:r>
            <a:r>
              <a:rPr lang="hr-HR" i="1" dirty="0"/>
              <a:t>Target </a:t>
            </a:r>
            <a:r>
              <a:rPr lang="hr-HR" i="1" dirty="0" err="1"/>
              <a:t>population</a:t>
            </a:r>
            <a:r>
              <a:rPr lang="hr-HR" dirty="0"/>
              <a:t>) – skupina jedinki na koje se istraživanje odnosi i na koju se poopćavaju (generaliziraju) dobiveni rezultati</a:t>
            </a:r>
          </a:p>
          <a:p>
            <a:r>
              <a:rPr lang="hr-HR" dirty="0"/>
              <a:t>Uzorak – dio populacije na kojem se provodi istraživanje i temeljem kojega se zaključuje o cijeloj populaciji</a:t>
            </a:r>
          </a:p>
          <a:p>
            <a:r>
              <a:rPr lang="hr-HR" dirty="0"/>
              <a:t>Osnovni skup – skupina jedinki iz koje biramo uzorak</a:t>
            </a:r>
          </a:p>
          <a:p>
            <a:r>
              <a:rPr lang="hr-HR" dirty="0"/>
              <a:t>Okvir za izbor uzorka (</a:t>
            </a:r>
            <a:r>
              <a:rPr lang="hr-HR" i="1" dirty="0" err="1"/>
              <a:t>Sampling</a:t>
            </a:r>
            <a:r>
              <a:rPr lang="hr-HR" i="1" dirty="0"/>
              <a:t> </a:t>
            </a:r>
            <a:r>
              <a:rPr lang="hr-HR" i="1" dirty="0" err="1"/>
              <a:t>frame</a:t>
            </a:r>
            <a:r>
              <a:rPr lang="hr-HR" dirty="0"/>
              <a:t>) – popis jedinica osnovnog skupa </a:t>
            </a:r>
            <a:r>
              <a:rPr lang="hr-HR" dirty="0" err="1"/>
              <a:t>odn</a:t>
            </a:r>
            <a:r>
              <a:rPr lang="hr-HR" dirty="0"/>
              <a:t>. podaci iz kojih ćemo izabrati uzorak</a:t>
            </a:r>
          </a:p>
          <a:p>
            <a:r>
              <a:rPr lang="hr-HR" dirty="0"/>
              <a:t>Element – individualni član populacije čija će se svojstva mjeriti</a:t>
            </a:r>
          </a:p>
        </p:txBody>
      </p:sp>
    </p:spTree>
    <p:extLst>
      <p:ext uri="{BB962C8B-B14F-4D97-AF65-F5344CB8AC3E}">
        <p14:creationId xmlns:p14="http://schemas.microsoft.com/office/powerpoint/2010/main" val="882407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F7E8BC-D2A9-47C8-972B-D36E8DB465C6}"/>
              </a:ext>
            </a:extLst>
          </p:cNvPr>
          <p:cNvSpPr>
            <a:spLocks noGrp="1"/>
          </p:cNvSpPr>
          <p:nvPr>
            <p:ph type="title"/>
          </p:nvPr>
        </p:nvSpPr>
        <p:spPr/>
        <p:txBody>
          <a:bodyPr/>
          <a:lstStyle/>
          <a:p>
            <a:r>
              <a:rPr lang="hr-HR" dirty="0"/>
              <a:t>Temeljni pojmovi</a:t>
            </a:r>
            <a:endParaRPr lang="en-GB" dirty="0"/>
          </a:p>
        </p:txBody>
      </p:sp>
      <p:pic>
        <p:nvPicPr>
          <p:cNvPr id="5" name="Rezervirano mjesto sadržaja 4">
            <a:extLst>
              <a:ext uri="{FF2B5EF4-FFF2-40B4-BE49-F238E27FC236}">
                <a16:creationId xmlns:a16="http://schemas.microsoft.com/office/drawing/2014/main" id="{010F6199-2288-4C91-AF5A-DE17BB59EF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2759" y="2364657"/>
            <a:ext cx="4498942" cy="2885835"/>
          </a:xfrm>
        </p:spPr>
      </p:pic>
    </p:spTree>
    <p:extLst>
      <p:ext uri="{BB962C8B-B14F-4D97-AF65-F5344CB8AC3E}">
        <p14:creationId xmlns:p14="http://schemas.microsoft.com/office/powerpoint/2010/main" val="1113762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Temeljni pojmovi</a:t>
            </a:r>
          </a:p>
        </p:txBody>
      </p:sp>
      <p:sp>
        <p:nvSpPr>
          <p:cNvPr id="3" name="Content Placeholder 2"/>
          <p:cNvSpPr>
            <a:spLocks noGrp="1"/>
          </p:cNvSpPr>
          <p:nvPr>
            <p:ph idx="1"/>
          </p:nvPr>
        </p:nvSpPr>
        <p:spPr/>
        <p:txBody>
          <a:bodyPr/>
          <a:lstStyle/>
          <a:p>
            <a:r>
              <a:rPr lang="hr-HR" dirty="0"/>
              <a:t>Jedinice uzorkovanja – kod </a:t>
            </a:r>
            <a:r>
              <a:rPr lang="hr-HR" dirty="0" err="1"/>
              <a:t>višestupanjskog</a:t>
            </a:r>
            <a:r>
              <a:rPr lang="hr-HR" dirty="0"/>
              <a:t> uzorkovanja – primarne i sekundarne jedinice uzorkovanja</a:t>
            </a:r>
          </a:p>
        </p:txBody>
      </p:sp>
      <p:pic>
        <p:nvPicPr>
          <p:cNvPr id="4" name="Picture 3"/>
          <p:cNvPicPr>
            <a:picLocks noChangeAspect="1"/>
          </p:cNvPicPr>
          <p:nvPr/>
        </p:nvPicPr>
        <p:blipFill>
          <a:blip r:embed="rId2"/>
          <a:stretch>
            <a:fillRect/>
          </a:stretch>
        </p:blipFill>
        <p:spPr>
          <a:xfrm>
            <a:off x="4743575" y="2714709"/>
            <a:ext cx="4106228" cy="3895806"/>
          </a:xfrm>
          <a:prstGeom prst="rect">
            <a:avLst/>
          </a:prstGeom>
        </p:spPr>
      </p:pic>
    </p:spTree>
    <p:extLst>
      <p:ext uri="{BB962C8B-B14F-4D97-AF65-F5344CB8AC3E}">
        <p14:creationId xmlns:p14="http://schemas.microsoft.com/office/powerpoint/2010/main" val="26430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Reprezentativan uzorak</a:t>
            </a:r>
          </a:p>
        </p:txBody>
      </p:sp>
      <p:sp>
        <p:nvSpPr>
          <p:cNvPr id="3" name="Content Placeholder 2"/>
          <p:cNvSpPr>
            <a:spLocks noGrp="1"/>
          </p:cNvSpPr>
          <p:nvPr>
            <p:ph idx="1"/>
          </p:nvPr>
        </p:nvSpPr>
        <p:spPr/>
        <p:txBody>
          <a:bodyPr/>
          <a:lstStyle/>
          <a:p>
            <a:r>
              <a:rPr lang="hr-HR" dirty="0"/>
              <a:t>Uzorak koji „izgleda” kao i populacija iz koje je izabran u svim aspektima relevantnim za dotično istraživanje. Distribucija svojstava među elementima uzorka je ista kao i distribucija tih svojstava u populaciji</a:t>
            </a:r>
          </a:p>
        </p:txBody>
      </p:sp>
      <p:pic>
        <p:nvPicPr>
          <p:cNvPr id="4" name="Picture 3"/>
          <p:cNvPicPr>
            <a:picLocks noChangeAspect="1"/>
          </p:cNvPicPr>
          <p:nvPr/>
        </p:nvPicPr>
        <p:blipFill>
          <a:blip r:embed="rId2"/>
          <a:stretch>
            <a:fillRect/>
          </a:stretch>
        </p:blipFill>
        <p:spPr>
          <a:xfrm>
            <a:off x="3575685" y="2965836"/>
            <a:ext cx="3573163" cy="3676733"/>
          </a:xfrm>
          <a:prstGeom prst="rect">
            <a:avLst/>
          </a:prstGeom>
        </p:spPr>
      </p:pic>
    </p:spTree>
    <p:extLst>
      <p:ext uri="{BB962C8B-B14F-4D97-AF65-F5344CB8AC3E}">
        <p14:creationId xmlns:p14="http://schemas.microsoft.com/office/powerpoint/2010/main" val="3034559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Način izbora uzorka</a:t>
            </a:r>
          </a:p>
        </p:txBody>
      </p:sp>
      <p:sp>
        <p:nvSpPr>
          <p:cNvPr id="3" name="Content Placeholder 2"/>
          <p:cNvSpPr>
            <a:spLocks noGrp="1"/>
          </p:cNvSpPr>
          <p:nvPr>
            <p:ph idx="1"/>
          </p:nvPr>
        </p:nvSpPr>
        <p:spPr/>
        <p:txBody>
          <a:bodyPr/>
          <a:lstStyle/>
          <a:p>
            <a:r>
              <a:rPr lang="hr-HR" dirty="0"/>
              <a:t>Probabilistički i </a:t>
            </a:r>
            <a:r>
              <a:rPr lang="hr-HR" dirty="0" err="1"/>
              <a:t>neprobabilistički</a:t>
            </a:r>
            <a:r>
              <a:rPr lang="hr-HR" dirty="0"/>
              <a:t> uzorci</a:t>
            </a:r>
          </a:p>
          <a:p>
            <a:pPr marL="514350" indent="-514350">
              <a:buFont typeface="+mj-lt"/>
              <a:buAutoNum type="arabicPeriod"/>
            </a:pPr>
            <a:r>
              <a:rPr lang="hr-HR" dirty="0"/>
              <a:t>Probabilistički uzorci – matematički konstruirani uzorci izabrani na temelju proračuna vjerojatnosti koju za izbor u uzorak ima svaka pojedina jedinica populacije (osnovnog skupa</a:t>
            </a:r>
          </a:p>
          <a:p>
            <a:pPr marL="514350" indent="-514350">
              <a:buFont typeface="+mj-lt"/>
              <a:buAutoNum type="arabicPeriod"/>
            </a:pPr>
            <a:r>
              <a:rPr lang="hr-HR" dirty="0" err="1"/>
              <a:t>Neprobabilistički</a:t>
            </a:r>
            <a:r>
              <a:rPr lang="hr-HR" dirty="0"/>
              <a:t> uzorci – sve ostale vrste uzoraka koji nisu izabrani prema kriteriju matematičke vjerojatnosti (distribucija nepoznata) nego u skladu s određenim kriterijima istraživača</a:t>
            </a:r>
          </a:p>
          <a:p>
            <a:pPr marL="0" indent="0">
              <a:buNone/>
            </a:pPr>
            <a:r>
              <a:rPr lang="hr-HR" dirty="0"/>
              <a:t>1. Problem onih koji se nisu odazvali, nepostojanje sustavnog otklona</a:t>
            </a:r>
          </a:p>
        </p:txBody>
      </p:sp>
    </p:spTree>
    <p:extLst>
      <p:ext uri="{BB962C8B-B14F-4D97-AF65-F5344CB8AC3E}">
        <p14:creationId xmlns:p14="http://schemas.microsoft.com/office/powerpoint/2010/main" val="39540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Probabilistički uzorci</a:t>
            </a:r>
          </a:p>
        </p:txBody>
      </p:sp>
      <p:sp>
        <p:nvSpPr>
          <p:cNvPr id="3" name="Content Placeholder 2"/>
          <p:cNvSpPr>
            <a:spLocks noGrp="1"/>
          </p:cNvSpPr>
          <p:nvPr>
            <p:ph idx="1"/>
          </p:nvPr>
        </p:nvSpPr>
        <p:spPr/>
        <p:txBody>
          <a:bodyPr/>
          <a:lstStyle/>
          <a:p>
            <a:r>
              <a:rPr lang="hr-HR" dirty="0"/>
              <a:t>Uvjeti:</a:t>
            </a:r>
          </a:p>
          <a:p>
            <a:pPr marL="514350" indent="-514350">
              <a:buFont typeface="+mj-lt"/>
              <a:buAutoNum type="arabicPeriod"/>
            </a:pPr>
            <a:r>
              <a:rPr lang="hr-HR" dirty="0"/>
              <a:t>Za svakog člana populacije (osnovnog skupa) mora biti poznata vjerojatnost da bude izabran u uzorak</a:t>
            </a:r>
          </a:p>
          <a:p>
            <a:pPr marL="514350" indent="-514350">
              <a:buFont typeface="+mj-lt"/>
              <a:buAutoNum type="arabicPeriod"/>
            </a:pPr>
            <a:r>
              <a:rPr lang="hr-HR" dirty="0"/>
              <a:t>Izbor svih elemenata mora biti lišen bilo kakvog utjecaja namjere ili odluke istraživača</a:t>
            </a:r>
          </a:p>
          <a:p>
            <a:r>
              <a:rPr lang="hr-HR" dirty="0"/>
              <a:t>Prednosti</a:t>
            </a:r>
          </a:p>
          <a:p>
            <a:pPr marL="514350" indent="-514350">
              <a:buFont typeface="+mj-lt"/>
              <a:buAutoNum type="arabicPeriod"/>
            </a:pPr>
            <a:r>
              <a:rPr lang="hr-HR" dirty="0"/>
              <a:t>U dosljednoj primjeni isključena je bilo kakva pristranost</a:t>
            </a:r>
          </a:p>
          <a:p>
            <a:pPr marL="514350" indent="-514350">
              <a:buFont typeface="+mj-lt"/>
              <a:buAutoNum type="arabicPeriod"/>
            </a:pPr>
            <a:r>
              <a:rPr lang="hr-HR" dirty="0"/>
              <a:t>Omogućavaju procjenu standardne pogreške uzorka</a:t>
            </a:r>
          </a:p>
        </p:txBody>
      </p:sp>
    </p:spTree>
    <p:extLst>
      <p:ext uri="{BB962C8B-B14F-4D97-AF65-F5344CB8AC3E}">
        <p14:creationId xmlns:p14="http://schemas.microsoft.com/office/powerpoint/2010/main" val="6617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Napomene</a:t>
            </a:r>
          </a:p>
        </p:txBody>
      </p:sp>
      <p:sp>
        <p:nvSpPr>
          <p:cNvPr id="3" name="Content Placeholder 2"/>
          <p:cNvSpPr>
            <a:spLocks noGrp="1"/>
          </p:cNvSpPr>
          <p:nvPr>
            <p:ph idx="1"/>
          </p:nvPr>
        </p:nvSpPr>
        <p:spPr/>
        <p:txBody>
          <a:bodyPr/>
          <a:lstStyle/>
          <a:p>
            <a:r>
              <a:rPr lang="hr-HR" dirty="0"/>
              <a:t>Što je uzorak veći, imamo više pouzdanja da je reprezentativan</a:t>
            </a:r>
          </a:p>
          <a:p>
            <a:r>
              <a:rPr lang="hr-HR" dirty="0"/>
              <a:t>Što je populacija homogenija, imamo više pouzdanja u reprezentativnost uzorka određene veličine</a:t>
            </a:r>
          </a:p>
          <a:p>
            <a:r>
              <a:rPr lang="hr-HR" dirty="0"/>
              <a:t>Udio uzorka u populaciji ne utječe na njegovu reprezentativnost osim ako je taj udio velik</a:t>
            </a:r>
          </a:p>
        </p:txBody>
      </p:sp>
    </p:spTree>
    <p:extLst>
      <p:ext uri="{BB962C8B-B14F-4D97-AF65-F5344CB8AC3E}">
        <p14:creationId xmlns:p14="http://schemas.microsoft.com/office/powerpoint/2010/main" val="1035399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Vrste probabilističkih uzoraka</a:t>
            </a:r>
          </a:p>
        </p:txBody>
      </p:sp>
      <p:sp>
        <p:nvSpPr>
          <p:cNvPr id="3" name="Content Placeholder 2"/>
          <p:cNvSpPr>
            <a:spLocks noGrp="1"/>
          </p:cNvSpPr>
          <p:nvPr>
            <p:ph idx="1"/>
          </p:nvPr>
        </p:nvSpPr>
        <p:spPr/>
        <p:txBody>
          <a:bodyPr/>
          <a:lstStyle/>
          <a:p>
            <a:pPr marL="514350" indent="-514350">
              <a:buFont typeface="+mj-lt"/>
              <a:buAutoNum type="arabicPeriod"/>
            </a:pPr>
            <a:r>
              <a:rPr lang="hr-HR" dirty="0"/>
              <a:t>Jednostavni slučajni uzorak – svi članovi populacije (osnovnog skupa) imaju jednake šanse biti izabrani – primjer: iz bubnja, slučajni brojevi</a:t>
            </a:r>
          </a:p>
          <a:p>
            <a:r>
              <a:rPr lang="hr-HR" dirty="0"/>
              <a:t>Prednosti:</a:t>
            </a:r>
          </a:p>
          <a:p>
            <a:pPr marL="514350" indent="-514350">
              <a:buFont typeface="+mj-lt"/>
              <a:buAutoNum type="arabicPeriod"/>
            </a:pPr>
            <a:r>
              <a:rPr lang="hr-HR" dirty="0"/>
              <a:t>Nije potrebno nikakvo znanje o populaciji</a:t>
            </a:r>
          </a:p>
          <a:p>
            <a:pPr marL="514350" indent="-514350">
              <a:buFont typeface="+mj-lt"/>
              <a:buAutoNum type="arabicPeriod"/>
            </a:pPr>
            <a:r>
              <a:rPr lang="hr-HR" dirty="0"/>
              <a:t>Nema mogućnosti pristranosti zbog uvođenja nekog kriterija klasifikacije</a:t>
            </a:r>
          </a:p>
          <a:p>
            <a:pPr marL="514350" indent="-514350">
              <a:buFont typeface="+mj-lt"/>
              <a:buAutoNum type="arabicPeriod"/>
            </a:pPr>
            <a:r>
              <a:rPr lang="hr-HR" dirty="0"/>
              <a:t>Omogućava veliko raspršenje elemenata</a:t>
            </a:r>
          </a:p>
        </p:txBody>
      </p:sp>
    </p:spTree>
    <p:extLst>
      <p:ext uri="{BB962C8B-B14F-4D97-AF65-F5344CB8AC3E}">
        <p14:creationId xmlns:p14="http://schemas.microsoft.com/office/powerpoint/2010/main" val="3533432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TotalTime>
  <Words>769</Words>
  <Application>Microsoft Office PowerPoint</Application>
  <PresentationFormat>Široki zaslon</PresentationFormat>
  <Paragraphs>70</Paragraphs>
  <Slides>19</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19</vt:i4>
      </vt:variant>
    </vt:vector>
  </HeadingPairs>
  <TitlesOfParts>
    <vt:vector size="23" baseType="lpstr">
      <vt:lpstr>Arial</vt:lpstr>
      <vt:lpstr>Calibri</vt:lpstr>
      <vt:lpstr>Calibri Light</vt:lpstr>
      <vt:lpstr>Office Theme</vt:lpstr>
      <vt:lpstr>Uzorci i uzorkovanje </vt:lpstr>
      <vt:lpstr>Temeljni pojmovi</vt:lpstr>
      <vt:lpstr>Temeljni pojmovi</vt:lpstr>
      <vt:lpstr>Temeljni pojmovi</vt:lpstr>
      <vt:lpstr>Reprezentativan uzorak</vt:lpstr>
      <vt:lpstr>Način izbora uzorka</vt:lpstr>
      <vt:lpstr>Probabilistički uzorci</vt:lpstr>
      <vt:lpstr>Napomene</vt:lpstr>
      <vt:lpstr>Vrste probabilističkih uzoraka</vt:lpstr>
      <vt:lpstr>Vrste probabilističkih uzoraka</vt:lpstr>
      <vt:lpstr>Vrste probabilističkih uzoraka</vt:lpstr>
      <vt:lpstr>Vrste probabilističkih uzoraka</vt:lpstr>
      <vt:lpstr>Vrste probabilističkih uzoraka</vt:lpstr>
      <vt:lpstr>Vrste probabilističkih uzoraka</vt:lpstr>
      <vt:lpstr>Vrste probabilističkih uzoraka</vt:lpstr>
      <vt:lpstr>Vrste probabilističkih uzoraka</vt:lpstr>
      <vt:lpstr>Vrste probabilističkih uzoraka</vt:lpstr>
      <vt:lpstr>Neprobabilistički uzorci</vt:lpstr>
      <vt:lpstr>Neprobabilistički uzorci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Uzorci i uzorkovanje</dc:title>
  <dc:creator>Dario Pavić</dc:creator>
  <cp:lastModifiedBy>Dario Pavic</cp:lastModifiedBy>
  <cp:revision>18</cp:revision>
  <dcterms:created xsi:type="dcterms:W3CDTF">2015-11-24T20:54:32Z</dcterms:created>
  <dcterms:modified xsi:type="dcterms:W3CDTF">2017-11-14T16:36:10Z</dcterms:modified>
</cp:coreProperties>
</file>