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1ED6D-C436-4CB8-B75B-A52A70C77C7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000A3-F6FA-4A60-92C0-245BF5507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1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62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8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42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2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829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1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4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91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7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2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78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1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9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31132B-C4BE-4CD1-AAED-B7784A159CB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23535F4-BD12-415C-A182-D03626AE53D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33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Valjanost </a:t>
            </a:r>
            <a:r>
              <a:rPr lang="hr-HR" dirty="0" smtClean="0"/>
              <a:t>i pouzdanost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kvantitativne metode istraživanja</a:t>
            </a:r>
          </a:p>
          <a:p>
            <a:r>
              <a:rPr lang="hr-HR" dirty="0" smtClean="0"/>
              <a:t>doc. dr. </a:t>
            </a:r>
            <a:r>
              <a:rPr lang="hr-HR" dirty="0" err="1" smtClean="0"/>
              <a:t>sc</a:t>
            </a:r>
            <a:r>
              <a:rPr lang="hr-HR" dirty="0" smtClean="0"/>
              <a:t>. </a:t>
            </a:r>
            <a:r>
              <a:rPr lang="hr-HR" dirty="0" err="1" smtClean="0"/>
              <a:t>dario</a:t>
            </a:r>
            <a:r>
              <a:rPr lang="hr-HR" dirty="0" smtClean="0"/>
              <a:t> Pavić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74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Pouzdanost između promatrača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Iste mjere dobivene tako da su iste osobe, događaje ili mjesta mjerili različiti promatrači.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326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Razlika pouzdanost - valjanost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945" y="1825625"/>
            <a:ext cx="503611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5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Valjanost i pouzdanost mjerenja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Valjanost (točnost) – različite definicije, ali evo: koliko neki koncept, zaključak ili mjera odgovara stvarnom svijetu, tj. koliko dobro mjeri ono što tvrdi da mjeri.</a:t>
            </a:r>
          </a:p>
          <a:p>
            <a:r>
              <a:rPr lang="hr-HR" dirty="0" smtClean="0"/>
              <a:t>Npr. Koliko ocjene na mjernoj skali od 1-5 dobro mjere znanje studenata?</a:t>
            </a:r>
          </a:p>
          <a:p>
            <a:r>
              <a:rPr lang="hr-HR" dirty="0" smtClean="0"/>
              <a:t>Kako to utvrditi? Izravno, nikako. Jer imamo uvid u znanje studenta samo preko (u ovom slučaju samo) naše mjere, tj. ocjene.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887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Izravna (</a:t>
            </a:r>
            <a:r>
              <a:rPr lang="hr-HR" i="1" dirty="0" smtClean="0"/>
              <a:t>face</a:t>
            </a:r>
            <a:r>
              <a:rPr lang="hr-HR" dirty="0" smtClean="0"/>
              <a:t>)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Koliko se čini da je mjera valjana „na prvu loptu”</a:t>
            </a:r>
          </a:p>
          <a:p>
            <a:r>
              <a:rPr lang="hr-HR" dirty="0" smtClean="0"/>
              <a:t>Mjera je valjana „na prvu loptu” ako je očito povezana s konceptu za kojeg tvrdi da ga mjeri više nego s nekim drugim konceptima</a:t>
            </a:r>
          </a:p>
          <a:p>
            <a:r>
              <a:rPr lang="hr-HR" dirty="0" smtClean="0"/>
              <a:t>Primjer: broj popijenih pića u proteklom tjednu je „na prvu loptu” valjana mjera potrošnje alkohola.</a:t>
            </a:r>
          </a:p>
          <a:p>
            <a:r>
              <a:rPr lang="hr-HR" dirty="0" smtClean="0"/>
              <a:t>Samo početna točka.</a:t>
            </a:r>
          </a:p>
          <a:p>
            <a:r>
              <a:rPr lang="hr-HR" dirty="0" smtClean="0"/>
              <a:t>Oprezno s njom!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999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Sadržajna (</a:t>
            </a:r>
            <a:r>
              <a:rPr lang="hr-HR" i="1" dirty="0" err="1" smtClean="0"/>
              <a:t>content</a:t>
            </a:r>
            <a:r>
              <a:rPr lang="hr-HR" dirty="0" smtClean="0"/>
              <a:t>)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Sadržajna valjanost utvrđuje mjeri li mjera cijeli obim (spektar) koncepta.</a:t>
            </a:r>
          </a:p>
          <a:p>
            <a:r>
              <a:rPr lang="hr-HR" dirty="0" smtClean="0"/>
              <a:t>Primjer: Kada analiziramo sadržajnu valjanost upitnika o zadovoljstvu studenata studiranjem na Hrvatskim studijima, ta analiza mora pokazati da naš upitnik mjeri sve aspekte zadovoljstva studiranjem na HS (zadovoljstvo svim službama, odnosom profesor-student, ocjenjivanjem, kvalitetom nastave…).</a:t>
            </a:r>
          </a:p>
          <a:p>
            <a:r>
              <a:rPr lang="hr-HR" dirty="0" smtClean="0"/>
              <a:t>Ako ne mjeri sve te aspekte, naš upitnik nije sadržajno valjan jer ispušta bitne elemente sadržaja koncepta zadovoljstva…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8891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Kriterijska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Kriterijska valjanost mjerenja se utvrđuje tako da se rezultati mjerenja dovedu u korelaciju s nekom drugom varijablom (kriterijem) koja mjeri isti fenomen, a za koju je već utvrđena valjanost. Ukoliko je naša mjera visoko korelirana s kriterijskom varijablom, možemo smatrati da je naše mjerenje (mjera) kriterijski valjana.</a:t>
            </a:r>
          </a:p>
          <a:p>
            <a:r>
              <a:rPr lang="hr-HR" dirty="0" smtClean="0"/>
              <a:t>Primjeri: </a:t>
            </a:r>
            <a:r>
              <a:rPr lang="hr-HR" i="1" dirty="0" err="1" smtClean="0"/>
              <a:t>self-reported</a:t>
            </a:r>
            <a:r>
              <a:rPr lang="hr-HR" dirty="0" smtClean="0"/>
              <a:t> količina popijenog alkohola se može usporediti s količinom alkohola u krvi.</a:t>
            </a:r>
          </a:p>
          <a:p>
            <a:r>
              <a:rPr lang="hr-HR" dirty="0" smtClean="0"/>
              <a:t>Dvije varijante: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Istodobna (</a:t>
            </a:r>
            <a:r>
              <a:rPr lang="hr-HR" i="1" dirty="0" err="1" smtClean="0"/>
              <a:t>concurrent</a:t>
            </a:r>
            <a:r>
              <a:rPr lang="hr-HR" dirty="0" smtClean="0"/>
              <a:t>) valjanost – obje varijable mjerene istodobno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Prediktivna</a:t>
            </a:r>
            <a:r>
              <a:rPr lang="hr-HR" dirty="0" smtClean="0"/>
              <a:t> valjanost – kriterij se mjeri u budućnosti (IQ-ocjene)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975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Konstruktna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Koliko je naša mjera, upitnik i dr. (konstrukt) povezana s drugim mjerama specificiranima u teoriji.</a:t>
            </a:r>
          </a:p>
          <a:p>
            <a:r>
              <a:rPr lang="hr-HR" dirty="0" smtClean="0"/>
              <a:t>Npr. Koliko je mjera ovisnosti povezana s drugim mjerama koje bi prema teorijama i drugim istraživanjima mogle biti povezane </a:t>
            </a:r>
            <a:r>
              <a:rPr lang="hr-HR" smtClean="0"/>
              <a:t>s ovisnošću; </a:t>
            </a:r>
            <a:r>
              <a:rPr lang="hr-HR" dirty="0" smtClean="0"/>
              <a:t>npr. s obiteljskim problemima, medicinskim problemima, pravnim problemima…</a:t>
            </a:r>
          </a:p>
          <a:p>
            <a:r>
              <a:rPr lang="hr-HR" dirty="0" smtClean="0"/>
              <a:t>Dva pristupa: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Konvergentna valjanost – stupanj do kojeg je mjera korelirana s onim mjerama s kojima bi, prema teoriji, trebala biti korelirana, tj. mjerama sličnog koncepta.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Diskriminantna</a:t>
            </a:r>
            <a:r>
              <a:rPr lang="hr-HR" dirty="0" smtClean="0"/>
              <a:t> valjanost – mjera se uspoređuje s različitim, ali povezanim konceptima. Ne bi smjela biti korelirana s mjerama koje  mjere drugi koncept.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9753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Pouzdanost mjerenja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Pretpostavlja da procedura mjerenja daje konzistentne rezultate kada se fenomen koji se mjeri ne mijenja.</a:t>
            </a:r>
          </a:p>
          <a:p>
            <a:r>
              <a:rPr lang="hr-HR" dirty="0"/>
              <a:t>Preduvjet za valjanost; ne možemo mjeriti pojavu ako nam mjerni instrument ne daje konzistentne rezultate.</a:t>
            </a:r>
          </a:p>
          <a:p>
            <a:r>
              <a:rPr lang="hr-HR" dirty="0"/>
              <a:t>Ponovno testiranje</a:t>
            </a:r>
            <a:r>
              <a:rPr lang="hr-HR" i="1" dirty="0"/>
              <a:t> - Test-</a:t>
            </a:r>
            <a:r>
              <a:rPr lang="hr-HR" i="1" dirty="0" err="1"/>
              <a:t>retest</a:t>
            </a:r>
            <a:r>
              <a:rPr lang="hr-HR" dirty="0"/>
              <a:t> pouzdanost</a:t>
            </a:r>
          </a:p>
          <a:p>
            <a:r>
              <a:rPr lang="hr-HR" dirty="0"/>
              <a:t>Unutarnja konzistentnost</a:t>
            </a:r>
          </a:p>
          <a:p>
            <a:r>
              <a:rPr lang="hr-HR" dirty="0"/>
              <a:t>Pouzdanost alternativnih oblika</a:t>
            </a:r>
          </a:p>
          <a:p>
            <a:r>
              <a:rPr lang="hr-HR" dirty="0"/>
              <a:t>Pouzdanost između promatrača (objektivnost opažača)</a:t>
            </a:r>
          </a:p>
        </p:txBody>
      </p:sp>
    </p:spTree>
    <p:extLst>
      <p:ext uri="{BB962C8B-B14F-4D97-AF65-F5344CB8AC3E}">
        <p14:creationId xmlns:p14="http://schemas.microsoft.com/office/powerpoint/2010/main" val="40222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Test-</a:t>
            </a:r>
            <a:r>
              <a:rPr lang="hr-HR" i="1" dirty="0" err="1" smtClean="0"/>
              <a:t>retest</a:t>
            </a:r>
            <a:r>
              <a:rPr lang="hr-HR" i="1" dirty="0" smtClean="0"/>
              <a:t> </a:t>
            </a:r>
            <a:r>
              <a:rPr lang="hr-HR" dirty="0" smtClean="0"/>
              <a:t>pouzdanost</a:t>
            </a:r>
            <a:endParaRPr lang="hr-H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Pouzdanost koja se dobije ukoliko su rezultati mjerenja fenomena u dvije vremenske točke (pod uvjetom da se fenomen ne mijenja) međusobno visoko korelirani.</a:t>
            </a:r>
          </a:p>
          <a:p>
            <a:r>
              <a:rPr lang="hr-HR" dirty="0" smtClean="0"/>
              <a:t>Primjer: Test znanja danas i nakon dva mjeseca pod uvjetom da ispitanik nije u međuvremenu učio, trebao bi dati slične rezultate</a:t>
            </a:r>
          </a:p>
          <a:p>
            <a:r>
              <a:rPr lang="hr-HR" dirty="0" smtClean="0"/>
              <a:t>Može se ocjenjivati i ocjenjivača, a ne samo ispitanika.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2938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Unutarnja konzistentnost i pouzdanost alternativnih oblika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Ako više pitanja mjeri neki koncept, ta pitanja bi trebala biti međusobno korelirana  - unutarnja konzistentnost</a:t>
            </a:r>
          </a:p>
          <a:p>
            <a:r>
              <a:rPr lang="hr-HR" dirty="0" smtClean="0"/>
              <a:t>Pouzdanost alternativnih oblika – uspoređuju se odgovori na ponešto izmijenjene inačice pitanja (npr. promijeni se redoslijed odgovora)- rezultati bi morali biti slični. + </a:t>
            </a:r>
            <a:r>
              <a:rPr lang="hr-HR" i="1" dirty="0" err="1" smtClean="0"/>
              <a:t>split</a:t>
            </a:r>
            <a:r>
              <a:rPr lang="hr-HR" i="1" dirty="0" smtClean="0"/>
              <a:t>-half</a:t>
            </a:r>
            <a:r>
              <a:rPr lang="hr-HR" dirty="0" smtClean="0"/>
              <a:t> pouzdanost – upitnik se podijeli na pola (parna i neparna pitanja). Ako se odnosi na skup pitanja koja tvore indeks. Jedna polovina pitanja se dodijeli jednoj polovini uzorka, druga drugoj. Ako su odgovori jedne polovine korelirani s drugom polovinom – ok.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8418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694</Words>
  <Application>Microsoft Office PowerPoint</Application>
  <PresentationFormat>Widescreen</PresentationFormat>
  <Paragraphs>51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Valjanost i pouzdanost </vt:lpstr>
      <vt:lpstr>Valjanost i pouzdanost mjerenja</vt:lpstr>
      <vt:lpstr>Izravna (face) valjanost</vt:lpstr>
      <vt:lpstr>Sadržajna (content) valjanost</vt:lpstr>
      <vt:lpstr>Kriterijska valjanost</vt:lpstr>
      <vt:lpstr>Konstruktna valjanost</vt:lpstr>
      <vt:lpstr>Pouzdanost mjerenja</vt:lpstr>
      <vt:lpstr>Test-retest pouzdanost</vt:lpstr>
      <vt:lpstr>Unutarnja konzistentnost i pouzdanost alternativnih oblika</vt:lpstr>
      <vt:lpstr>Pouzdanost između promatrača</vt:lpstr>
      <vt:lpstr>Razlika pouzdanost - valjanost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Valjanost i pouzdanost </dc:title>
  <dc:creator>Dario Pavić</dc:creator>
  <cp:lastModifiedBy>Dario Pavić</cp:lastModifiedBy>
  <cp:revision>1</cp:revision>
  <dcterms:created xsi:type="dcterms:W3CDTF">2017-11-29T07:28:30Z</dcterms:created>
  <dcterms:modified xsi:type="dcterms:W3CDTF">2017-11-29T07:30:25Z</dcterms:modified>
</cp:coreProperties>
</file>