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45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464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7547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2889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36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4472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083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6746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025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617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104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50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98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732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08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643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482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A8F7B9A-6B7D-471E-8E55-7DF194B17C67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F3B0-CDD4-4A06-9F0A-ED6501DB29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35875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400" dirty="0" smtClean="0"/>
              <a:t>Krajiško </a:t>
            </a:r>
            <a:r>
              <a:rPr lang="hr-HR" sz="4400" dirty="0" smtClean="0"/>
              <a:t>gospodarstvo</a:t>
            </a:r>
            <a:r>
              <a:rPr lang="hr-HR" sz="4400" dirty="0" smtClean="0"/>
              <a:t>: naturalna i tržišna </a:t>
            </a:r>
            <a:r>
              <a:rPr lang="hr-HR" sz="4400" dirty="0" smtClean="0"/>
              <a:t>privreda</a:t>
            </a:r>
            <a:br>
              <a:rPr lang="hr-HR" sz="4400" dirty="0" smtClean="0"/>
            </a:br>
            <a:r>
              <a:rPr lang="hr-HR" sz="4400" dirty="0" smtClean="0"/>
              <a:t>Zadruge i krajiška svakodnevica</a:t>
            </a:r>
            <a:endParaRPr lang="hr-H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4880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Povjerenstva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T</a:t>
            </a:r>
            <a:r>
              <a:rPr lang="hr-HR" dirty="0" smtClean="0"/>
              <a:t>ri </a:t>
            </a:r>
            <a:r>
              <a:rPr lang="hr-HR" dirty="0"/>
              <a:t>dvorska povjerenstva. Godine 1803</a:t>
            </a:r>
            <a:r>
              <a:rPr lang="hr-HR" dirty="0" smtClean="0"/>
              <a:t>. </a:t>
            </a:r>
            <a:r>
              <a:rPr lang="hr-HR" dirty="0"/>
              <a:t>Povjerenstvo za ustroj Krajine (</a:t>
            </a:r>
            <a:r>
              <a:rPr lang="hr-HR" dirty="0" err="1"/>
              <a:t>Gränzorganisirungs-Commission</a:t>
            </a:r>
            <a:r>
              <a:rPr lang="hr-HR" dirty="0" smtClean="0"/>
              <a:t>); </a:t>
            </a:r>
            <a:r>
              <a:rPr lang="hr-HR" dirty="0"/>
              <a:t>Zadaća toga povjerenstva bila je </a:t>
            </a:r>
            <a:r>
              <a:rPr lang="hr-HR" dirty="0" smtClean="0"/>
              <a:t>izrada nacrta teksta zakona.</a:t>
            </a:r>
            <a:endParaRPr lang="hr-HR" dirty="0"/>
          </a:p>
          <a:p>
            <a:r>
              <a:rPr lang="hr-HR" dirty="0"/>
              <a:t>Drugo povjerenstvo – Povjerenstvo za obilazak Krajine (</a:t>
            </a:r>
            <a:r>
              <a:rPr lang="hr-HR" dirty="0" err="1"/>
              <a:t>Gränzbereisungs</a:t>
            </a:r>
            <a:r>
              <a:rPr lang="hr-HR" dirty="0"/>
              <a:t> </a:t>
            </a:r>
            <a:r>
              <a:rPr lang="hr-HR" dirty="0" err="1"/>
              <a:t>Commission</a:t>
            </a:r>
            <a:r>
              <a:rPr lang="hr-HR" dirty="0"/>
              <a:t>) </a:t>
            </a:r>
            <a:r>
              <a:rPr lang="hr-HR" dirty="0" smtClean="0"/>
              <a:t>–tijekom </a:t>
            </a:r>
            <a:r>
              <a:rPr lang="hr-HR" dirty="0"/>
              <a:t>osam i pol mjeseci čitavu </a:t>
            </a:r>
            <a:r>
              <a:rPr lang="hr-HR" dirty="0" smtClean="0"/>
              <a:t>Krajinu tijekom kojih su održavali sastanke s mjesnim zapovjednicima da bi saslušali njihovo mišljenje o nacrtu zakona.</a:t>
            </a:r>
            <a:endParaRPr lang="hr-HR" dirty="0"/>
          </a:p>
          <a:p>
            <a:r>
              <a:rPr lang="hr-HR" dirty="0"/>
              <a:t>Nakon toga 1804.-1805. formirano </a:t>
            </a:r>
            <a:r>
              <a:rPr lang="hr-HR" dirty="0" smtClean="0"/>
              <a:t>je </a:t>
            </a:r>
            <a:r>
              <a:rPr lang="hr-HR" dirty="0"/>
              <a:t>– Dvorsko ustrojbeno povjerenstvo (</a:t>
            </a:r>
            <a:r>
              <a:rPr lang="hr-HR" dirty="0" err="1"/>
              <a:t>Organisirungs</a:t>
            </a:r>
            <a:r>
              <a:rPr lang="hr-HR" dirty="0"/>
              <a:t> – </a:t>
            </a:r>
            <a:r>
              <a:rPr lang="hr-HR" dirty="0" err="1"/>
              <a:t>Hof</a:t>
            </a:r>
            <a:r>
              <a:rPr lang="hr-HR" dirty="0"/>
              <a:t> – </a:t>
            </a:r>
            <a:r>
              <a:rPr lang="hr-HR" dirty="0" err="1"/>
              <a:t>Commission</a:t>
            </a:r>
            <a:r>
              <a:rPr lang="hr-HR" dirty="0"/>
              <a:t>) – čiji je predsjednik bio nadvojvoda </a:t>
            </a:r>
            <a:r>
              <a:rPr lang="hr-HR" dirty="0" smtClean="0"/>
              <a:t>Ludwig</a:t>
            </a:r>
            <a:r>
              <a:rPr lang="hr-HR" dirty="0"/>
              <a:t> </a:t>
            </a:r>
            <a:r>
              <a:rPr lang="hr-HR" dirty="0" smtClean="0"/>
              <a:t>–oblikovalo je konačan tekst zakona.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5733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Promjene u okruženju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Revolucija u Francuskoj uzrokovala je promjene u drugim europskim zemljama, a došlo je i do promjena u shvaćanju </a:t>
            </a:r>
            <a:r>
              <a:rPr lang="hr-HR" dirty="0"/>
              <a:t>naroda, države i jezika. </a:t>
            </a:r>
          </a:p>
          <a:p>
            <a:r>
              <a:rPr lang="hr-HR" dirty="0" smtClean="0"/>
              <a:t>Habsburški časnici i činovnici koji su radili na reformama i zakonu na početku 19. stoljeća smatrali su da su krajiška uprava i krajišnici podjednako krivi za neuspjeh dotadašnjih reformi – prvi jer nisu vodili dovoljno računa o posebnostima koje su krajišnici imali, a sami krajišnici zbog svog karaktera. </a:t>
            </a:r>
          </a:p>
          <a:p>
            <a:r>
              <a:rPr lang="hr-HR" dirty="0" smtClean="0"/>
              <a:t>Osnovni krajiški zakoni uglavnom su kodificirali stanje kakvo jest.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236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Struktura OKZ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Osnovni krajiški zakoni sadržavaju ukupno 155 članaka organiziranih u sedam poglavlja: </a:t>
            </a:r>
          </a:p>
          <a:p>
            <a:r>
              <a:rPr lang="hr-HR" dirty="0"/>
              <a:t>Prvo poglavlje. O pravu na nepokretna dobra (čl. 1.-41.)</a:t>
            </a:r>
          </a:p>
          <a:p>
            <a:r>
              <a:rPr lang="hr-HR" dirty="0"/>
              <a:t>Drugo poglavlje. O pravu krajišnika na bavljenje obrtima, trgovinom i znanostima (čl. 42.-54.)</a:t>
            </a:r>
          </a:p>
          <a:p>
            <a:r>
              <a:rPr lang="hr-HR" dirty="0"/>
              <a:t>Treće poglavlje. O zadruzi (čl. 55.-90.)</a:t>
            </a:r>
          </a:p>
          <a:p>
            <a:r>
              <a:rPr lang="hr-HR" dirty="0"/>
              <a:t>Četvrto poglavlje. O vojnoj obvezi krajišnika (čl. 91.-104.)</a:t>
            </a:r>
          </a:p>
          <a:p>
            <a:r>
              <a:rPr lang="hr-HR" dirty="0"/>
              <a:t>Peto poglavlje. O krajiškome erarskome i općinskome poslu (čl. 105-139.)</a:t>
            </a:r>
          </a:p>
          <a:p>
            <a:r>
              <a:rPr lang="hr-HR" dirty="0"/>
              <a:t>Šesto poglavlje. O zemljarini (čl. 140.-147.)</a:t>
            </a:r>
          </a:p>
          <a:p>
            <a:r>
              <a:rPr lang="hr-HR" dirty="0"/>
              <a:t>Sedmo poglavlje. O industrijskome i zaštitnome porezu (čl. 148.-155.)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0511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Seljačka društva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Struktura zakona ukazuje da je ovdje riječ o seljačkome društvu – budući da se velika većina odnosi na pitanja koja su karakteristična za seljačke zajednice – to su bila pitanja:</a:t>
            </a:r>
          </a:p>
          <a:p>
            <a:pPr marL="0" indent="0">
              <a:buNone/>
            </a:pPr>
            <a:r>
              <a:rPr lang="hr-HR" dirty="0" smtClean="0"/>
              <a:t>Vlasništva nad zemljom – bilo da je riječ o individualnim vlasništvima ili o onim zemljama koje su seoske zajednice koristile zajednički – kao što su šume i pašnjaci, a koje za opstanak seljačkih kolektiviteta imaju jednako važnu ulogu.</a:t>
            </a:r>
          </a:p>
          <a:p>
            <a:pPr marL="0" indent="0">
              <a:buNone/>
            </a:pPr>
            <a:r>
              <a:rPr lang="hr-HR" dirty="0" smtClean="0"/>
              <a:t>Prvo poglavlje – regulira se  pitanje nepokretne imovine, </a:t>
            </a:r>
            <a:r>
              <a:rPr lang="hr-HR" dirty="0"/>
              <a:t>pitanje vlasništva nad </a:t>
            </a:r>
            <a:r>
              <a:rPr lang="hr-HR" dirty="0" smtClean="0"/>
              <a:t>zemljom to je najveće poglavlje, ima ukupno </a:t>
            </a:r>
            <a:r>
              <a:rPr lang="hr-HR" dirty="0"/>
              <a:t>41 članak, a drugo po veličini, s 36 članaka, je treće poglavlje -</a:t>
            </a:r>
            <a:r>
              <a:rPr lang="hr-HR" dirty="0" smtClean="0"/>
              <a:t> regulira </a:t>
            </a:r>
            <a:r>
              <a:rPr lang="hr-HR" dirty="0"/>
              <a:t>odnose </a:t>
            </a:r>
            <a:r>
              <a:rPr lang="hr-HR" dirty="0" smtClean="0"/>
              <a:t>unutar </a:t>
            </a:r>
            <a:r>
              <a:rPr lang="hr-HR" dirty="0"/>
              <a:t>obitelji – </a:t>
            </a:r>
            <a:r>
              <a:rPr lang="hr-HR" dirty="0" smtClean="0"/>
              <a:t>zadruge.</a:t>
            </a:r>
          </a:p>
          <a:p>
            <a:pPr marL="0" indent="0">
              <a:buNone/>
            </a:pPr>
            <a:r>
              <a:rPr lang="hr-HR" dirty="0" smtClean="0"/>
              <a:t>Ta </a:t>
            </a:r>
            <a:r>
              <a:rPr lang="hr-HR" dirty="0"/>
              <a:t>dva poglavlja </a:t>
            </a:r>
            <a:r>
              <a:rPr lang="hr-HR" dirty="0" smtClean="0"/>
              <a:t>zajedno čine više od polovice članaka koje sadržava zakon.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82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Državna i općinska tlaka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</a:t>
            </a:r>
            <a:r>
              <a:rPr lang="hr-HR" dirty="0" smtClean="0"/>
              <a:t>eto </a:t>
            </a:r>
            <a:r>
              <a:rPr lang="hr-HR" dirty="0"/>
              <a:t>poglavlje koje regulira pitanje tzv. državne i općinske tlake. </a:t>
            </a:r>
            <a:endParaRPr lang="hr-HR" dirty="0" smtClean="0"/>
          </a:p>
          <a:p>
            <a:r>
              <a:rPr lang="hr-HR" dirty="0" smtClean="0"/>
              <a:t>Tlaka je bila najteži dio podložničkoga statusa na vlastelinstvima, a i simbolizirala je kmetski status. U Vojnoj krajini nije bilo vlastelinstava, no tlaka je postojala kao besplatni rad za određene državne odnosno općinske potrebe (kao što je primjerice gradnja ili održavanje puteva i mostova i slično).</a:t>
            </a:r>
          </a:p>
          <a:p>
            <a:r>
              <a:rPr lang="hr-HR" dirty="0" smtClean="0"/>
              <a:t>U zakonu se izbjegavao pojam tlake, jer je ona krajišnike podsjećala na kmetski status, te se koristio umjesto toga pojam „posao”.</a:t>
            </a:r>
          </a:p>
        </p:txBody>
      </p:sp>
    </p:spTree>
    <p:extLst>
      <p:ext uri="{BB962C8B-B14F-4D97-AF65-F5344CB8AC3E}">
        <p14:creationId xmlns:p14="http://schemas.microsoft.com/office/powerpoint/2010/main" val="2030618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Kućna zadruga - </a:t>
            </a:r>
            <a:r>
              <a:rPr lang="hr-HR" dirty="0" err="1" smtClean="0"/>
              <a:t>Hauscommunion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Treće poglavlje odnosi se na krajišku obitelj - zadrugu </a:t>
            </a:r>
            <a:r>
              <a:rPr lang="hr-HR" dirty="0"/>
              <a:t>(Von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Hauscommunion</a:t>
            </a:r>
            <a:r>
              <a:rPr lang="hr-HR" dirty="0" smtClean="0"/>
              <a:t>).</a:t>
            </a:r>
          </a:p>
          <a:p>
            <a:r>
              <a:rPr lang="hr-HR" dirty="0" smtClean="0"/>
              <a:t>Ovdje je većinom bilo – u skladu s prvotnom intencijom da se napiše i izda zakon koji bi bio odraz „duha naroda” – popisano običajno pravo koje je reguliralo odnose unutar obitelji.</a:t>
            </a:r>
          </a:p>
          <a:p>
            <a:r>
              <a:rPr lang="hr-HR" dirty="0" smtClean="0"/>
              <a:t> Svojevrstan je kuriozitet što je pravo bilo popisano na njemačkome jeziku, a tek onda prevedeno na jezik lokalnoga stanovništva.</a:t>
            </a:r>
          </a:p>
          <a:p>
            <a:r>
              <a:rPr lang="hr-HR" dirty="0" smtClean="0"/>
              <a:t>Popisivači su običajno-pravna pravila „prevela” u tekst zakona točno jer je u to vrijeme habsburška vojna hijerarhija već gotovo tri stoljeća bila u kontaktu s lokalnim stanovništvom.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934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Prijevodi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„Slavonski” jezik – koji je bio jedan od jezika prijevoda – bio je jezik kojim je govorilo domaće stanovništvo, jezik  </a:t>
            </a:r>
            <a:r>
              <a:rPr lang="hr-HR" dirty="0"/>
              <a:t>književnosti, administracije pa i </a:t>
            </a:r>
            <a:r>
              <a:rPr lang="hr-HR" dirty="0" smtClean="0"/>
              <a:t>pravnih akata.</a:t>
            </a:r>
          </a:p>
          <a:p>
            <a:r>
              <a:rPr lang="hr-HR" dirty="0" smtClean="0"/>
              <a:t>Tim je jezikom pisan </a:t>
            </a:r>
            <a:r>
              <a:rPr lang="hr-HR" dirty="0"/>
              <a:t>prvi slavonski urbar Karla VI. iz 1737. </a:t>
            </a:r>
            <a:r>
              <a:rPr lang="hr-HR" dirty="0" smtClean="0"/>
              <a:t>godine.</a:t>
            </a:r>
          </a:p>
          <a:p>
            <a:r>
              <a:rPr lang="hr-HR" dirty="0" smtClean="0"/>
              <a:t>Zakon, kao i djela slavonskih pisaca iz druge polovice 18. stoljeća, karakterizira jezični purizam -i </a:t>
            </a:r>
            <a:r>
              <a:rPr lang="hr-HR" dirty="0"/>
              <a:t>prevoditelj, određene njemačke termine ponekad </a:t>
            </a:r>
            <a:r>
              <a:rPr lang="hr-HR" dirty="0" smtClean="0"/>
              <a:t>prevodio </a:t>
            </a:r>
            <a:r>
              <a:rPr lang="hr-HR" dirty="0"/>
              <a:t>neodgovarajućim pojmovima </a:t>
            </a:r>
            <a:r>
              <a:rPr lang="hr-HR" dirty="0" smtClean="0"/>
              <a:t>zbog čega je taj tekst djelomično netočan.</a:t>
            </a:r>
          </a:p>
          <a:p>
            <a:r>
              <a:rPr lang="hr-HR" dirty="0" smtClean="0"/>
              <a:t>Postavlja se pitanje: jesu li bili uporabivi?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439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Drugi prijevod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S druge strane, slavenosrpski jezik </a:t>
            </a:r>
            <a:r>
              <a:rPr lang="hr-HR" dirty="0" smtClean="0"/>
              <a:t> je bio odraz jezika kojem je pisalo srpsko građanstvo na području Habsburške Monarhije.</a:t>
            </a:r>
          </a:p>
          <a:p>
            <a:r>
              <a:rPr lang="hr-HR" dirty="0" smtClean="0"/>
              <a:t>Prevoditelj</a:t>
            </a:r>
            <a:r>
              <a:rPr lang="hr-HR" dirty="0"/>
              <a:t> </a:t>
            </a:r>
            <a:r>
              <a:rPr lang="hr-HR" dirty="0" smtClean="0"/>
              <a:t>je bio </a:t>
            </a:r>
            <a:r>
              <a:rPr lang="hr-HR" dirty="0"/>
              <a:t>vjerojatno </a:t>
            </a:r>
            <a:r>
              <a:rPr lang="hr-HR" dirty="0" smtClean="0"/>
              <a:t>budimski tiskar </a:t>
            </a:r>
            <a:r>
              <a:rPr lang="hr-HR" dirty="0" err="1" smtClean="0"/>
              <a:t>Stefan</a:t>
            </a:r>
            <a:r>
              <a:rPr lang="hr-HR" dirty="0" smtClean="0"/>
              <a:t> Novaković.</a:t>
            </a:r>
          </a:p>
          <a:p>
            <a:r>
              <a:rPr lang="hr-HR" dirty="0" smtClean="0"/>
              <a:t> Za sve pojmove za koje nije imao adekvatan prijevod preuzeo je i prilagodio njemačke pojmove što je i inače bilo obilježje djela kojim su pisali pisci slavenosrpskim jezikom na području Monarhije.</a:t>
            </a:r>
          </a:p>
          <a:p>
            <a:r>
              <a:rPr lang="hr-HR" dirty="0" smtClean="0"/>
              <a:t> No, </a:t>
            </a:r>
            <a:r>
              <a:rPr lang="hr-HR" dirty="0"/>
              <a:t>pitanje je </a:t>
            </a:r>
            <a:r>
              <a:rPr lang="hr-HR" dirty="0" smtClean="0"/>
              <a:t>taj jezik bio blizak </a:t>
            </a:r>
            <a:r>
              <a:rPr lang="hr-HR" dirty="0"/>
              <a:t>govornome jeziku pravoslavnoga stanovništva u </a:t>
            </a:r>
            <a:r>
              <a:rPr lang="hr-HR" dirty="0" smtClean="0"/>
              <a:t>Krajini, tj. koliko je ovaj prijevod bio uporabljiv u konkretnoj praksi.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6763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Učinak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Ipak, očito je da su u neskladu bile namjere koje su se ovim zakonom htjele postići i rezultat  jer </a:t>
            </a:r>
            <a:r>
              <a:rPr lang="hr-HR" dirty="0" smtClean="0"/>
              <a:t>je rezultat bio skroman.</a:t>
            </a:r>
          </a:p>
          <a:p>
            <a:r>
              <a:rPr lang="hr-HR" dirty="0" smtClean="0"/>
              <a:t>Franjo I., tj. pripadnici dvorske vojne hijerarhije, su imali istinsku namjeru poboljšati stanje u Krajini – no, učinak nije bio adekvatan.</a:t>
            </a:r>
            <a:endParaRPr lang="hr-HR" dirty="0" smtClean="0"/>
          </a:p>
          <a:p>
            <a:r>
              <a:rPr lang="hr-HR" dirty="0" smtClean="0"/>
              <a:t> Može se postaviti pitanje: zašto je tomu bilo tako?</a:t>
            </a:r>
          </a:p>
          <a:p>
            <a:r>
              <a:rPr lang="hr-HR" dirty="0" smtClean="0"/>
              <a:t>Odgovor se u velikoj mjeri nalazi u činjenici da je Vojna krajina morala ostati društvo seljaka-vojnika (</a:t>
            </a:r>
            <a:r>
              <a:rPr lang="hr-HR" dirty="0" err="1" smtClean="0"/>
              <a:t>Soldatenbauern</a:t>
            </a:r>
            <a:r>
              <a:rPr lang="hr-HR" dirty="0" smtClean="0"/>
              <a:t>), tj. društvo u kojem dominira seljačko stanovništvo i naturalna privreda.</a:t>
            </a:r>
          </a:p>
          <a:p>
            <a:r>
              <a:rPr lang="hr-HR" dirty="0" smtClean="0"/>
              <a:t>Sama činjenica da se vrlo mali broj članaka ovog zakona odnosio na obrte i trgovinu, govori o njihovoj ulozi u krajiškome društvu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58000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Društvo seljaka-vojnika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Riječ je prije svega o autarkičnim gospodarstvima koja su sve što im je potrebno za život proizvodila sama.</a:t>
            </a:r>
          </a:p>
          <a:p>
            <a:r>
              <a:rPr lang="hr-HR" dirty="0" smtClean="0"/>
              <a:t>Da bi to društvo moglo ostati društvo seljaka-vojnika, nije moglo doći do većeg razvoja gradova i do većega društvenoga uslojavanja.</a:t>
            </a:r>
          </a:p>
          <a:p>
            <a:r>
              <a:rPr lang="hr-HR" dirty="0" smtClean="0"/>
              <a:t>U Zakonu je jedan članak propisivao da se samo oni muškarci koji nisu sposobni za vojsku i rad na kućnim gospodarstvima mogu posvetiti isključivo obrtima – iako je riječ o samo jednom članku, ta je odredba zaustavila inače prirodnu migraciju iz sela u gradove u 19. stoljeću. U interesu države je bilo da zadrži čim veći broj seljaka, a time i vojnih obveznika.</a:t>
            </a:r>
          </a:p>
          <a:p>
            <a:r>
              <a:rPr lang="hr-HR" dirty="0" smtClean="0"/>
              <a:t>Na taj su način Monarhija, odnosno car, utjecali da krajiško društvo sve do ukidanja ostane primarno agrarno društvo.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038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Seljačka društva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Krajiška privreda je bila, prije svega, seljačka privreda. Od 18. stoljeća država je više intervenirala u život krajišnika, nakon određenih pokušaja u </a:t>
            </a:r>
            <a:r>
              <a:rPr lang="hr-HR" dirty="0" err="1" smtClean="0"/>
              <a:t>kameralističkom</a:t>
            </a:r>
            <a:r>
              <a:rPr lang="hr-HR" dirty="0" smtClean="0"/>
              <a:t> duhu da se razviju obrt, trgovina i manufaktura u Krajini (o čemu će biti riječi u drugom predavanju), Osnovnim krajiškim zakonom iz 1807. krajiško je društvo bilo definirano kao seljačko društvo u okvirima naturalne privrede – što će i ostati do svoga kraja.</a:t>
            </a:r>
          </a:p>
          <a:p>
            <a:r>
              <a:rPr lang="hr-HR" dirty="0" smtClean="0"/>
              <a:t>U predavanju će biti analizirane okolnosti donošenja ovoga zakona kao i njegova struktura te sadržaj koji su imali gore spomenuti utjecaj na krajiško društvo.</a:t>
            </a:r>
          </a:p>
        </p:txBody>
      </p:sp>
    </p:spTree>
    <p:extLst>
      <p:ext uri="{BB962C8B-B14F-4D97-AF65-F5344CB8AC3E}">
        <p14:creationId xmlns:p14="http://schemas.microsoft.com/office/powerpoint/2010/main" val="2591106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Kameralizam</a:t>
            </a:r>
            <a:r>
              <a:rPr lang="hr-HR" dirty="0" smtClean="0"/>
              <a:t> u Krajini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posljednjoj četvrtini 19. stoljeća, u sklopu terezijansko-</a:t>
            </a:r>
            <a:r>
              <a:rPr lang="hr-HR" dirty="0" err="1" smtClean="0"/>
              <a:t>jozefinskih</a:t>
            </a:r>
            <a:r>
              <a:rPr lang="hr-HR" dirty="0" smtClean="0"/>
              <a:t> reformi, u Krajini se pokušala razviti manufaktura i gradovi – no, to je otvorilo mnoga pitanja u vezi s budućnošću krajiškoga društva – na koja je odgovoreno, zapravo, Osnovnim krajiškim zakonom iz 1807. godine.</a:t>
            </a:r>
          </a:p>
          <a:p>
            <a:r>
              <a:rPr lang="hr-HR" dirty="0" smtClean="0"/>
              <a:t>O sveobuhvatnom razvoju gospodarstva i društva razmišljalo se u sklopu </a:t>
            </a:r>
            <a:r>
              <a:rPr lang="hr-HR" dirty="0" err="1" smtClean="0"/>
              <a:t>kameralističke</a:t>
            </a:r>
            <a:r>
              <a:rPr lang="hr-HR" dirty="0" smtClean="0"/>
              <a:t> doktrine.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7741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Zadruga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zadruga?</a:t>
            </a:r>
          </a:p>
          <a:p>
            <a:r>
              <a:rPr lang="hr-HR" dirty="0" smtClean="0"/>
              <a:t>Zadruga je proširena obitelj koja zajednički posjeduje zemlju, te predstavlja zajednicu proizvodnje i potrošnje. Brojala je više članova obitelji, a istraživanja pokazuju da je prosječan broj članova obitelji u zadruzi iznosio deset članova (</a:t>
            </a:r>
            <a:r>
              <a:rPr lang="hr-HR" dirty="0" err="1" smtClean="0"/>
              <a:t>Karl</a:t>
            </a:r>
            <a:r>
              <a:rPr lang="hr-HR" dirty="0" smtClean="0"/>
              <a:t> </a:t>
            </a:r>
            <a:r>
              <a:rPr lang="hr-HR" dirty="0" err="1" smtClean="0"/>
              <a:t>Kaser</a:t>
            </a:r>
            <a:r>
              <a:rPr lang="hr-HR" dirty="0" smtClean="0"/>
              <a:t>).</a:t>
            </a:r>
          </a:p>
          <a:p>
            <a:r>
              <a:rPr lang="hr-HR" dirty="0" smtClean="0"/>
              <a:t>Zadruga je postojala i u hrvatskome Provincijalu i u Vojnoj Krajini. U krajini nije bila posvuda rasprostranjena, no država ju je preferirala zbog činjenice da je takav tip obitelji mogao ispunjavati dvije funkcije istodobno: gospodarsku i vojnu.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142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Kolektivno vlasništvo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Vlasništvo nad zemljom je bilo kolektivno. Svi su posjedovali sve.</a:t>
            </a:r>
          </a:p>
          <a:p>
            <a:r>
              <a:rPr lang="hr-HR" dirty="0" smtClean="0"/>
              <a:t>Ovdje nije bila riječ o vlasništvu u modernome smislu riječi nego o tzv. „</a:t>
            </a:r>
            <a:r>
              <a:rPr lang="hr-HR" dirty="0" err="1" smtClean="0"/>
              <a:t>koristovnom</a:t>
            </a:r>
            <a:r>
              <a:rPr lang="hr-HR" dirty="0" smtClean="0"/>
              <a:t>” vlasništvu – tj. krajišnici su mogli koristiti zemlju sve dok obavljaju vojnu službu, ali nisu imali pravo otuđivanja zemljišta, dok je tzv. „vrhovno” vlasništvo imao vladar.</a:t>
            </a:r>
          </a:p>
          <a:p>
            <a:r>
              <a:rPr lang="hr-HR" dirty="0" smtClean="0"/>
              <a:t>Od posljednje četvrtine 18. stoljeća ustalio se jedinstven porez – to je bila zemljarina koja se plaćala ovisno o kvaliteti zemljišta.</a:t>
            </a:r>
          </a:p>
          <a:p>
            <a:r>
              <a:rPr lang="hr-HR" dirty="0" smtClean="0"/>
              <a:t>U zadruzi su pravo odlučivanja imali svi punoljetni, muški članovi.</a:t>
            </a:r>
          </a:p>
          <a:p>
            <a:r>
              <a:rPr lang="hr-HR" dirty="0" smtClean="0"/>
              <a:t>Osnovnim krajiškim zakonom nije zabranjena dioba zadruga, ali su preduvjeti za njenu diobu bili takvi da im je malo koja zadruga u praksi mogla udovoljiti u praksi.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1926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Patrijarhalni duh i kriza zadruga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Problem je nastao što je država otežala njenu diobu – Osnovnim krajiškim zakonom – u vrijeme kada je ona već došla u krizu dijelom zbog rudimentarnoga razvoja tržišne privrede, a mnogo više zbog nestanka unutarnje kohezivnosti unutar obitelji i svijesti o zajedničkoj sadašnjosti i budućnosti – suvremenici su taj proces opisivali kao nestanak „</a:t>
            </a:r>
            <a:r>
              <a:rPr lang="hr-HR" dirty="0" err="1" smtClean="0"/>
              <a:t>patrijahalnoga</a:t>
            </a:r>
            <a:r>
              <a:rPr lang="hr-HR" dirty="0" smtClean="0"/>
              <a:t> duha”.</a:t>
            </a:r>
          </a:p>
          <a:p>
            <a:r>
              <a:rPr lang="hr-HR" dirty="0" smtClean="0"/>
              <a:t>Iako je OKZ-om država popisala zadružno običajno pravo, ona je napravila i dva bitna otklona.</a:t>
            </a:r>
          </a:p>
          <a:p>
            <a:r>
              <a:rPr lang="hr-HR" dirty="0" smtClean="0"/>
              <a:t>1. U slučaju da je jedan član obitelji „neposlušan” – starješina ga je mogao </a:t>
            </a:r>
            <a:r>
              <a:rPr lang="hr-HR" dirty="0" err="1" smtClean="0"/>
              <a:t>prijavati</a:t>
            </a:r>
            <a:r>
              <a:rPr lang="hr-HR" dirty="0" smtClean="0"/>
              <a:t> zapovjedniku satnije. U zadrugama se uvijek održavala određena napetost između sloge i sukoba, ali taj se odnos moći temeljio na </a:t>
            </a:r>
            <a:r>
              <a:rPr lang="hr-HR" dirty="0" err="1" smtClean="0"/>
              <a:t>unutarzadružnim</a:t>
            </a:r>
            <a:r>
              <a:rPr lang="hr-HR" dirty="0" smtClean="0"/>
              <a:t> odnosima, a ovom se mogućnošću starješina oslanjao na izvor moći izvan zadruge što svakako nije moglo pridonijeti njenoj unutrašnjoj koheziji.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2935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Pomaci u pozitivnom pravu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2. Tzv. </a:t>
            </a:r>
            <a:r>
              <a:rPr lang="hr-HR" dirty="0" err="1" smtClean="0"/>
              <a:t>Prikomandiranje</a:t>
            </a:r>
            <a:r>
              <a:rPr lang="hr-HR" dirty="0" smtClean="0"/>
              <a:t>. Odnosilo se na činjenicu da je u slučaju da jedna zadružna obitelj ostane bez muških članova, zapovjedništvo moglo odrediti da muškarac iz druge obitelji postane punopravni član obitelji. Iako je u običajno-pravnim pravilima postajala mogućnost „usvajanja” muškarca, bilo samog bilo s njegovom užom obitelji, u onu obitelj koja je ostala bez muških članova – kod „</a:t>
            </a:r>
            <a:r>
              <a:rPr lang="hr-HR" dirty="0" err="1" smtClean="0"/>
              <a:t>prikomandiranja</a:t>
            </a:r>
            <a:r>
              <a:rPr lang="hr-HR" dirty="0" smtClean="0"/>
              <a:t>” je postojala velika razlika – jer je u ovom slučaju vojna vlast nekoga pridruživala u zadrugu, a u slučaju adopcije riječ je o dobrovoljnom postupku koji je trebao služiti na dobrobit obitelji, ali na temelju mišljenja same te obitelji.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7925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Svakodnevica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Ono što se dešavalo u zadrugama bilo je izuzetno bitno jer je to bio život krajišnika, odnosno to je bila njihova svakodnevica.</a:t>
            </a:r>
          </a:p>
          <a:p>
            <a:r>
              <a:rPr lang="hr-HR" dirty="0" smtClean="0"/>
              <a:t>Za život krajišnika prije svega je bila bitna obiteljska i seoska zajednica, tek je mali broj njih izlazio izvan okvira tih kolektiviteta.</a:t>
            </a:r>
          </a:p>
          <a:p>
            <a:r>
              <a:rPr lang="hr-HR" dirty="0" smtClean="0"/>
              <a:t>To su bila uglavnom društva „potpune providnosti” – gdje je svatko o svakome sve znao.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0286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Zemljišna dobra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OKZ su definirane dvije vrste zemlje:</a:t>
            </a:r>
          </a:p>
          <a:p>
            <a:r>
              <a:rPr lang="hr-HR" dirty="0" smtClean="0"/>
              <a:t>1. </a:t>
            </a:r>
            <a:r>
              <a:rPr lang="hr-HR" dirty="0" err="1" smtClean="0"/>
              <a:t>baštna</a:t>
            </a:r>
            <a:endParaRPr lang="hr-HR" dirty="0" smtClean="0"/>
          </a:p>
          <a:p>
            <a:r>
              <a:rPr lang="hr-HR" dirty="0" smtClean="0"/>
              <a:t>2.suviš-polje</a:t>
            </a:r>
          </a:p>
          <a:p>
            <a:r>
              <a:rPr lang="hr-HR" dirty="0" smtClean="0"/>
              <a:t>Baština je neotuđiv dio zemlje koji zadruga kolektivno posjeduje kao „</a:t>
            </a:r>
            <a:r>
              <a:rPr lang="hr-HR" dirty="0" err="1" smtClean="0"/>
              <a:t>koristovno</a:t>
            </a:r>
            <a:r>
              <a:rPr lang="hr-HR" dirty="0" smtClean="0"/>
              <a:t>” vlasništvo.</a:t>
            </a:r>
          </a:p>
          <a:p>
            <a:r>
              <a:rPr lang="hr-HR" dirty="0" err="1" smtClean="0"/>
              <a:t>Suviš</a:t>
            </a:r>
            <a:r>
              <a:rPr lang="hr-HR" dirty="0" smtClean="0"/>
              <a:t>-polje – dio koji zadruga smije prodavati.  Nastojalo se, bez obzira koju količinu zemlje jedna zadruga posjeduje, da postoji barem dio zemlje koji zadruga smije prodati – da bi se stvorilo barem nešto slično privatnome vlasništvu koje je tada bilo uvođeno prije svega u zemljama koje je osvojila Francuska.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5784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Krajiškim pravima je država intervenirala u život krajišnika u duhu prosvijećeno-apsolutističke države, tj. kako je vladar mislio da je dobro za njegove podanike, u OKZ dolazi do određenoga pomaka jer se smatralo da je običajno pravo također izvor prava pa se u ovom zakonu pokušava spojiti „duh naroda” i interes vladara.</a:t>
            </a:r>
          </a:p>
          <a:p>
            <a:r>
              <a:rPr lang="hr-HR" dirty="0" smtClean="0"/>
              <a:t>Glavni nedostatak ovoga zakona je bio taj što je kodificirao tradicionalno društvo naturalne privrede u vrijeme kada se ono već nalazilo u razgradnji.</a:t>
            </a:r>
          </a:p>
        </p:txBody>
      </p:sp>
    </p:spTree>
    <p:extLst>
      <p:ext uri="{BB962C8B-B14F-4D97-AF65-F5344CB8AC3E}">
        <p14:creationId xmlns:p14="http://schemas.microsoft.com/office/powerpoint/2010/main" val="206983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Pravni okvir: Osnovni krajiški zakon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Osnovni krajiški zakoni iz 1807. godine (</a:t>
            </a:r>
            <a:r>
              <a:rPr lang="hr-HR" dirty="0" err="1"/>
              <a:t>Grundgesetze</a:t>
            </a:r>
            <a:r>
              <a:rPr lang="hr-HR" dirty="0"/>
              <a:t> </a:t>
            </a:r>
            <a:r>
              <a:rPr lang="hr-HR" dirty="0" err="1"/>
              <a:t>für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Carlstädter-Warasdiner</a:t>
            </a:r>
            <a:r>
              <a:rPr lang="hr-HR" dirty="0"/>
              <a:t>, </a:t>
            </a:r>
            <a:r>
              <a:rPr lang="hr-HR" dirty="0" err="1"/>
              <a:t>Banal</a:t>
            </a:r>
            <a:r>
              <a:rPr lang="hr-HR" dirty="0"/>
              <a:t>, </a:t>
            </a:r>
            <a:r>
              <a:rPr lang="hr-HR" dirty="0" err="1"/>
              <a:t>Slavonische</a:t>
            </a:r>
            <a:r>
              <a:rPr lang="hr-HR" dirty="0"/>
              <a:t>, </a:t>
            </a:r>
            <a:r>
              <a:rPr lang="hr-HR" dirty="0" err="1"/>
              <a:t>und</a:t>
            </a:r>
            <a:r>
              <a:rPr lang="hr-HR" dirty="0"/>
              <a:t> </a:t>
            </a:r>
            <a:r>
              <a:rPr lang="hr-HR" dirty="0" err="1"/>
              <a:t>Banatische</a:t>
            </a:r>
            <a:r>
              <a:rPr lang="hr-HR" dirty="0"/>
              <a:t> </a:t>
            </a:r>
            <a:r>
              <a:rPr lang="hr-HR" dirty="0" err="1" smtClean="0"/>
              <a:t>Militär-Gränze</a:t>
            </a:r>
            <a:r>
              <a:rPr lang="hr-HR" dirty="0" smtClean="0"/>
              <a:t>) – jedan od najvažnijih dokumenata za </a:t>
            </a:r>
            <a:r>
              <a:rPr lang="hr-HR" dirty="0" err="1" smtClean="0"/>
              <a:t>vojnokrajišku</a:t>
            </a:r>
            <a:r>
              <a:rPr lang="hr-HR" dirty="0" smtClean="0"/>
              <a:t> povijest</a:t>
            </a:r>
          </a:p>
          <a:p>
            <a:r>
              <a:rPr lang="hr-HR" dirty="0" smtClean="0"/>
              <a:t> </a:t>
            </a:r>
            <a:r>
              <a:rPr lang="hr-HR" dirty="0" err="1" smtClean="0"/>
              <a:t>Vojnokrajiška</a:t>
            </a:r>
            <a:r>
              <a:rPr lang="hr-HR" dirty="0" smtClean="0"/>
              <a:t> pravna povijest:</a:t>
            </a:r>
          </a:p>
          <a:p>
            <a:r>
              <a:rPr lang="hr-HR" dirty="0" smtClean="0"/>
              <a:t>Krajiška </a:t>
            </a:r>
            <a:r>
              <a:rPr lang="hr-HR" dirty="0"/>
              <a:t>prava iz 1754. </a:t>
            </a:r>
            <a:r>
              <a:rPr lang="hr-HR" dirty="0" smtClean="0"/>
              <a:t>godine</a:t>
            </a:r>
          </a:p>
          <a:p>
            <a:r>
              <a:rPr lang="hr-HR" dirty="0" smtClean="0"/>
              <a:t>Osnovni </a:t>
            </a:r>
            <a:r>
              <a:rPr lang="hr-HR" dirty="0"/>
              <a:t>zakon za Hrvatsko-slavonsku i Banatsko-srpsku vojnu krajinu iz 1850. </a:t>
            </a:r>
            <a:r>
              <a:rPr lang="hr-HR" dirty="0" smtClean="0"/>
              <a:t>godine</a:t>
            </a:r>
            <a:endParaRPr lang="hr-HR" dirty="0"/>
          </a:p>
          <a:p>
            <a:r>
              <a:rPr lang="hr-HR" dirty="0" smtClean="0"/>
              <a:t>drugi </a:t>
            </a:r>
            <a:r>
              <a:rPr lang="hr-HR" dirty="0"/>
              <a:t>izvori </a:t>
            </a:r>
            <a:r>
              <a:rPr lang="hr-HR" dirty="0" smtClean="0"/>
              <a:t>prava: pojedinačni pravni akti, </a:t>
            </a:r>
            <a:r>
              <a:rPr lang="hr-HR" dirty="0" err="1" smtClean="0"/>
              <a:t>regulamenti</a:t>
            </a:r>
            <a:r>
              <a:rPr lang="hr-HR" dirty="0" smtClean="0"/>
              <a:t> </a:t>
            </a:r>
            <a:r>
              <a:rPr lang="hr-HR" dirty="0"/>
              <a:t>i </a:t>
            </a:r>
            <a:r>
              <a:rPr lang="hr-HR" dirty="0" smtClean="0"/>
              <a:t>drugi propisi </a:t>
            </a:r>
            <a:r>
              <a:rPr lang="hr-HR" dirty="0"/>
              <a:t>koje je donosila </a:t>
            </a:r>
            <a:r>
              <a:rPr lang="hr-HR" dirty="0" err="1"/>
              <a:t>vojnokrajiška</a:t>
            </a:r>
            <a:r>
              <a:rPr lang="hr-HR" dirty="0"/>
              <a:t> hijerarhija, prije svega Dvorsko ratno </a:t>
            </a:r>
            <a:r>
              <a:rPr lang="hr-HR" dirty="0" smtClean="0"/>
              <a:t>vijeće; sudska praksa; pravna kultura (ona zahvaća široko područje – od akata do svih koji sudjeluju u pravnom životu i konačno do poimanja prava u </a:t>
            </a:r>
            <a:r>
              <a:rPr lang="hr-HR" dirty="0" err="1" smtClean="0"/>
              <a:t>najaširim</a:t>
            </a:r>
            <a:r>
              <a:rPr lang="hr-HR" dirty="0" smtClean="0"/>
              <a:t> slojevima stanovništva)</a:t>
            </a:r>
          </a:p>
          <a:p>
            <a:r>
              <a:rPr lang="hr-HR" dirty="0" smtClean="0"/>
              <a:t> </a:t>
            </a:r>
            <a:r>
              <a:rPr lang="hr-HR" dirty="0"/>
              <a:t>Osnovni krajiški zakoni </a:t>
            </a:r>
            <a:r>
              <a:rPr lang="hr-HR" dirty="0" smtClean="0"/>
              <a:t>– najvažniji pravni akt u 19. stoljeća – definirao život i sudbinu Krajine u čitavu 19. stoljeću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634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Tekst - kontekst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Orginal</a:t>
            </a:r>
            <a:r>
              <a:rPr lang="hr-HR" dirty="0" smtClean="0"/>
              <a:t> zakona je </a:t>
            </a:r>
            <a:r>
              <a:rPr lang="hr-HR" dirty="0"/>
              <a:t>na njemačkome </a:t>
            </a:r>
            <a:r>
              <a:rPr lang="hr-HR" dirty="0" smtClean="0"/>
              <a:t>jeziku</a:t>
            </a:r>
          </a:p>
          <a:p>
            <a:r>
              <a:rPr lang="hr-HR" dirty="0" smtClean="0"/>
              <a:t>dva prijevoda:</a:t>
            </a:r>
          </a:p>
          <a:p>
            <a:r>
              <a:rPr lang="hr-HR" dirty="0" smtClean="0"/>
              <a:t>na </a:t>
            </a:r>
            <a:r>
              <a:rPr lang="hr-HR" dirty="0"/>
              <a:t>„slavonski“ jezik, tj. štokavsko-ikavski književnojezični idiom </a:t>
            </a:r>
            <a:r>
              <a:rPr lang="hr-HR" dirty="0" smtClean="0"/>
              <a:t>latiničkim </a:t>
            </a:r>
            <a:r>
              <a:rPr lang="hr-HR" dirty="0"/>
              <a:t>pismom i na slavenosrpski jezik </a:t>
            </a:r>
            <a:r>
              <a:rPr lang="hr-HR" dirty="0" err="1"/>
              <a:t>č</a:t>
            </a:r>
            <a:r>
              <a:rPr lang="hr-HR" dirty="0" err="1" smtClean="0"/>
              <a:t>irilićnim</a:t>
            </a:r>
            <a:r>
              <a:rPr lang="hr-HR" dirty="0" smtClean="0"/>
              <a:t> pismom</a:t>
            </a:r>
            <a:endParaRPr lang="hr-HR" dirty="0"/>
          </a:p>
          <a:p>
            <a:r>
              <a:rPr lang="hr-HR" dirty="0" smtClean="0"/>
              <a:t>Tiskani dokument</a:t>
            </a:r>
            <a:endParaRPr lang="hr-HR" dirty="0"/>
          </a:p>
          <a:p>
            <a:r>
              <a:rPr lang="hr-HR" dirty="0" smtClean="0"/>
              <a:t>Osim s historiografskoga, može se istraživati s različitih stanovišta: pravnog, etološkog, sociološkog</a:t>
            </a:r>
            <a:endParaRPr lang="hr-HR" dirty="0"/>
          </a:p>
          <a:p>
            <a:r>
              <a:rPr lang="hr-HR" dirty="0" smtClean="0"/>
              <a:t>Može se tumačiti „iz njega samog” – najniža razina analize; bitno je </a:t>
            </a:r>
            <a:r>
              <a:rPr lang="hr-HR" dirty="0" err="1" smtClean="0"/>
              <a:t>kontekstualizirati</a:t>
            </a:r>
            <a:r>
              <a:rPr lang="hr-HR" dirty="0" smtClean="0"/>
              <a:t> sve pravne činjenice koje su u njemu zabilježene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406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Nastanak OKZ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uvodu zakona opisano je kako je nastao:</a:t>
            </a:r>
            <a:endParaRPr lang="hr-HR" dirty="0"/>
          </a:p>
          <a:p>
            <a:endParaRPr lang="hr-HR" dirty="0"/>
          </a:p>
          <a:p>
            <a:r>
              <a:rPr lang="hr-HR" dirty="0"/>
              <a:t>„Mi odredismo ne samo Granicu </a:t>
            </a:r>
            <a:r>
              <a:rPr lang="hr-HR" dirty="0" err="1"/>
              <a:t>vishe</a:t>
            </a:r>
            <a:r>
              <a:rPr lang="hr-HR" dirty="0"/>
              <a:t> </a:t>
            </a:r>
            <a:r>
              <a:rPr lang="hr-HR" dirty="0" err="1"/>
              <a:t>putah</a:t>
            </a:r>
            <a:r>
              <a:rPr lang="hr-HR" dirty="0"/>
              <a:t> po </a:t>
            </a:r>
            <a:r>
              <a:rPr lang="hr-HR" dirty="0" err="1"/>
              <a:t>njegdashnjima</a:t>
            </a:r>
            <a:r>
              <a:rPr lang="hr-HR" dirty="0"/>
              <a:t> General-Inspektori </a:t>
            </a:r>
            <a:r>
              <a:rPr lang="hr-HR" dirty="0" err="1"/>
              <a:t>obichi</a:t>
            </a:r>
            <a:r>
              <a:rPr lang="hr-HR" dirty="0"/>
              <a:t>, i ispravna </a:t>
            </a:r>
            <a:r>
              <a:rPr lang="hr-HR" dirty="0" err="1"/>
              <a:t>priavlienja</a:t>
            </a:r>
            <a:r>
              <a:rPr lang="hr-HR" dirty="0"/>
              <a:t> od njihovoga </a:t>
            </a:r>
            <a:r>
              <a:rPr lang="hr-HR" dirty="0" err="1"/>
              <a:t>Stalisha</a:t>
            </a:r>
            <a:r>
              <a:rPr lang="hr-HR" dirty="0"/>
              <a:t> Nami prikazati, </a:t>
            </a:r>
            <a:r>
              <a:rPr lang="hr-HR" dirty="0" err="1"/>
              <a:t>dabise</a:t>
            </a:r>
            <a:r>
              <a:rPr lang="hr-HR" dirty="0"/>
              <a:t> </a:t>
            </a:r>
            <a:r>
              <a:rPr lang="hr-HR" dirty="0" err="1"/>
              <a:t>potome</a:t>
            </a:r>
            <a:r>
              <a:rPr lang="hr-HR" dirty="0"/>
              <a:t> </a:t>
            </a:r>
            <a:r>
              <a:rPr lang="hr-HR" dirty="0" err="1"/>
              <a:t>potribita</a:t>
            </a:r>
            <a:r>
              <a:rPr lang="hr-HR" dirty="0"/>
              <a:t> </a:t>
            </a:r>
            <a:r>
              <a:rPr lang="hr-HR" dirty="0" err="1"/>
              <a:t>poboljshanja</a:t>
            </a:r>
            <a:r>
              <a:rPr lang="hr-HR" dirty="0"/>
              <a:t> u osobitom uvesti mogla, nego </a:t>
            </a:r>
            <a:r>
              <a:rPr lang="hr-HR" dirty="0" err="1"/>
              <a:t>josh</a:t>
            </a:r>
            <a:r>
              <a:rPr lang="hr-HR" dirty="0"/>
              <a:t> </a:t>
            </a:r>
            <a:r>
              <a:rPr lang="hr-HR" dirty="0" err="1"/>
              <a:t>vishe</a:t>
            </a:r>
            <a:r>
              <a:rPr lang="hr-HR" dirty="0"/>
              <a:t> </a:t>
            </a:r>
            <a:r>
              <a:rPr lang="hr-HR" dirty="0" err="1"/>
              <a:t>Godinah</a:t>
            </a:r>
            <a:r>
              <a:rPr lang="hr-HR" dirty="0"/>
              <a:t> </a:t>
            </a:r>
            <a:r>
              <a:rPr lang="hr-HR" dirty="0" err="1"/>
              <a:t>takojer</a:t>
            </a:r>
            <a:r>
              <a:rPr lang="hr-HR" dirty="0"/>
              <a:t> sve </a:t>
            </a:r>
            <a:r>
              <a:rPr lang="hr-HR" dirty="0" err="1"/>
              <a:t>pomochi</a:t>
            </a:r>
            <a:r>
              <a:rPr lang="hr-HR" dirty="0"/>
              <a:t> skupljati, i sastavljati, kojegod </a:t>
            </a:r>
            <a:r>
              <a:rPr lang="hr-HR" dirty="0" err="1"/>
              <a:t>potribite</a:t>
            </a:r>
            <a:r>
              <a:rPr lang="hr-HR" dirty="0"/>
              <a:t> </a:t>
            </a:r>
            <a:r>
              <a:rPr lang="hr-HR" dirty="0" err="1"/>
              <a:t>vidjajuse</a:t>
            </a:r>
            <a:r>
              <a:rPr lang="hr-HR" dirty="0"/>
              <a:t>, da bi </a:t>
            </a:r>
            <a:r>
              <a:rPr lang="hr-HR" dirty="0" err="1"/>
              <a:t>Nashim</a:t>
            </a:r>
            <a:r>
              <a:rPr lang="hr-HR" dirty="0"/>
              <a:t> </a:t>
            </a:r>
            <a:r>
              <a:rPr lang="hr-HR" dirty="0" err="1"/>
              <a:t>virnim</a:t>
            </a:r>
            <a:r>
              <a:rPr lang="hr-HR" dirty="0"/>
              <a:t>, i </a:t>
            </a:r>
            <a:r>
              <a:rPr lang="hr-HR" dirty="0" err="1"/>
              <a:t>junacskim</a:t>
            </a:r>
            <a:r>
              <a:rPr lang="hr-HR" dirty="0"/>
              <a:t> vojnim </a:t>
            </a:r>
            <a:r>
              <a:rPr lang="hr-HR" dirty="0" err="1"/>
              <a:t>Granicsarom</a:t>
            </a:r>
            <a:r>
              <a:rPr lang="hr-HR" dirty="0"/>
              <a:t> </a:t>
            </a:r>
            <a:r>
              <a:rPr lang="hr-HR" dirty="0" err="1"/>
              <a:t>tverdja</a:t>
            </a:r>
            <a:r>
              <a:rPr lang="hr-HR" dirty="0"/>
              <a:t> </a:t>
            </a:r>
            <a:r>
              <a:rPr lang="hr-HR" dirty="0" err="1"/>
              <a:t>vrimenu</a:t>
            </a:r>
            <a:r>
              <a:rPr lang="hr-HR" dirty="0"/>
              <a:t>, i narodu prikladnija Uredba </a:t>
            </a:r>
            <a:r>
              <a:rPr lang="hr-HR" dirty="0" err="1"/>
              <a:t>izdatise</a:t>
            </a:r>
            <a:r>
              <a:rPr lang="hr-HR" dirty="0"/>
              <a:t>, i potom njihova </a:t>
            </a:r>
            <a:r>
              <a:rPr lang="hr-HR" dirty="0" err="1"/>
              <a:t>dobrapolucsnost</a:t>
            </a:r>
            <a:r>
              <a:rPr lang="hr-HR" dirty="0"/>
              <a:t> u </a:t>
            </a:r>
            <a:r>
              <a:rPr lang="hr-HR" dirty="0" err="1"/>
              <a:t>cielokupnom</a:t>
            </a:r>
            <a:r>
              <a:rPr lang="hr-HR" dirty="0"/>
              <a:t> stalnije </a:t>
            </a:r>
            <a:r>
              <a:rPr lang="hr-HR" dirty="0" err="1"/>
              <a:t>utemeljitise</a:t>
            </a:r>
            <a:r>
              <a:rPr lang="hr-HR" dirty="0"/>
              <a:t> mogla.“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140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Kome je namijenjen?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„Obični</a:t>
            </a:r>
            <a:r>
              <a:rPr lang="hr-HR" dirty="0"/>
              <a:t>“ krajišnici od druge polovice 18. stoljeća u </a:t>
            </a:r>
            <a:r>
              <a:rPr lang="hr-HR" dirty="0" err="1"/>
              <a:t>vojnokrajiškim</a:t>
            </a:r>
            <a:r>
              <a:rPr lang="hr-HR" dirty="0"/>
              <a:t> školama učili njemački </a:t>
            </a:r>
            <a:r>
              <a:rPr lang="hr-HR" dirty="0" smtClean="0"/>
              <a:t>jezik</a:t>
            </a:r>
          </a:p>
          <a:p>
            <a:r>
              <a:rPr lang="hr-HR" dirty="0"/>
              <a:t>N</a:t>
            </a:r>
            <a:r>
              <a:rPr lang="hr-HR" dirty="0" smtClean="0"/>
              <a:t>jihovo </a:t>
            </a:r>
            <a:r>
              <a:rPr lang="hr-HR" dirty="0"/>
              <a:t>je znanje bilo </a:t>
            </a:r>
            <a:r>
              <a:rPr lang="hr-HR" dirty="0" smtClean="0"/>
              <a:t>ograničeno, znali su tek oko stotinjak riječi zapovjednoga jezika. Posve je drukčija situacija bila s onima koji su htjeli napredovati u hijerarhiji kao časnici.</a:t>
            </a:r>
            <a:endParaRPr lang="hr-HR" dirty="0"/>
          </a:p>
          <a:p>
            <a:r>
              <a:rPr lang="hr-HR" dirty="0"/>
              <a:t>S</a:t>
            </a:r>
            <a:r>
              <a:rPr lang="hr-HR" dirty="0" smtClean="0"/>
              <a:t>amo </a:t>
            </a:r>
            <a:r>
              <a:rPr lang="hr-HR" dirty="0"/>
              <a:t>godinu dana nakon objavljivanja Osnovnih krajiških zakona u Beču, tiskani su u Budimu 1808. </a:t>
            </a:r>
            <a:r>
              <a:rPr lang="hr-HR" dirty="0" smtClean="0"/>
              <a:t>godine prijevodi</a:t>
            </a:r>
          </a:p>
          <a:p>
            <a:r>
              <a:rPr lang="hr-HR" dirty="0" smtClean="0"/>
              <a:t>U Budimu su se i </a:t>
            </a:r>
            <a:r>
              <a:rPr lang="hr-HR" dirty="0"/>
              <a:t>inače tiskale knjige </a:t>
            </a:r>
            <a:r>
              <a:rPr lang="hr-HR" dirty="0" smtClean="0"/>
              <a:t>namijenjene </a:t>
            </a:r>
            <a:r>
              <a:rPr lang="hr-HR" dirty="0"/>
              <a:t>slavenskome stanovništvu koje je živjelo </a:t>
            </a:r>
            <a:r>
              <a:rPr lang="hr-HR" dirty="0" smtClean="0"/>
              <a:t>u Habsburškoj Monarhiji.</a:t>
            </a:r>
          </a:p>
          <a:p>
            <a:r>
              <a:rPr lang="hr-HR" dirty="0"/>
              <a:t>P</a:t>
            </a:r>
            <a:r>
              <a:rPr lang="hr-HR" dirty="0" smtClean="0"/>
              <a:t>rijevodi </a:t>
            </a:r>
            <a:r>
              <a:rPr lang="hr-HR" dirty="0"/>
              <a:t>– na „slavonski“ jezik, tj. na štokavsko-ikavski književnojezični idiom latiničkim pismom i na slavenosrpski </a:t>
            </a:r>
            <a:r>
              <a:rPr lang="hr-HR" dirty="0" smtClean="0"/>
              <a:t>jezik </a:t>
            </a:r>
            <a:r>
              <a:rPr lang="hr-HR" dirty="0"/>
              <a:t>nereformiranom ćirilicom.</a:t>
            </a:r>
          </a:p>
        </p:txBody>
      </p:sp>
    </p:spTree>
    <p:extLst>
      <p:ext uri="{BB962C8B-B14F-4D97-AF65-F5344CB8AC3E}">
        <p14:creationId xmlns:p14="http://schemas.microsoft.com/office/powerpoint/2010/main" val="104644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Intencija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Vladar je iskazao u uvodu da je želio sastaviti zakon „sukladniji </a:t>
            </a:r>
            <a:r>
              <a:rPr lang="hr-HR" dirty="0"/>
              <a:t>duhu vremena i narodu.“ </a:t>
            </a:r>
            <a:endParaRPr lang="hr-HR" dirty="0" smtClean="0"/>
          </a:p>
          <a:p>
            <a:r>
              <a:rPr lang="hr-HR" dirty="0" smtClean="0"/>
              <a:t>Što je to značilo? Ovdje nije riječ samo o načelnoj ideji, nego o stvarno provedenoj namjeri u skladu sa shvaćanjima tadašnje pravno-povijesne škole.</a:t>
            </a:r>
            <a:endParaRPr lang="hr-HR" dirty="0"/>
          </a:p>
          <a:p>
            <a:r>
              <a:rPr lang="hr-HR" dirty="0" smtClean="0"/>
              <a:t>Prema njoj je </a:t>
            </a:r>
            <a:r>
              <a:rPr lang="hr-HR" dirty="0"/>
              <a:t>najvažniji izvor prava u „duhu </a:t>
            </a:r>
            <a:r>
              <a:rPr lang="hr-HR" dirty="0" smtClean="0"/>
              <a:t>naroda“</a:t>
            </a:r>
          </a:p>
          <a:p>
            <a:r>
              <a:rPr lang="hr-HR" dirty="0"/>
              <a:t>P</a:t>
            </a:r>
            <a:r>
              <a:rPr lang="hr-HR" dirty="0" smtClean="0"/>
              <a:t>rocesa </a:t>
            </a:r>
            <a:r>
              <a:rPr lang="hr-HR" dirty="0"/>
              <a:t>kodifikacije u Habsburškoj Monarhiji koji je započeo za </a:t>
            </a:r>
            <a:r>
              <a:rPr lang="hr-HR" dirty="0" smtClean="0"/>
              <a:t>vladavine Marije Terezije </a:t>
            </a:r>
            <a:r>
              <a:rPr lang="hr-HR" dirty="0"/>
              <a:t>sredinom pedesetih godina 18. stoljeća, a završio objavljivanjem spomenutoga Općeg građanskog </a:t>
            </a:r>
            <a:r>
              <a:rPr lang="hr-HR" dirty="0" smtClean="0"/>
              <a:t>zakonika za habsburške zemlje</a:t>
            </a:r>
          </a:p>
          <a:p>
            <a:r>
              <a:rPr lang="hr-HR" dirty="0" smtClean="0"/>
              <a:t>U Krajiškim pravima vladar je nastupio tipično prosvijećeno-apsolutistički te ostavio one „običaje” koji nisu izravno suprotstavljeni zakonima, a u OKZ je uzeo u obzir i običajno pravo – primarno ono koje se odnosi na zadruge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232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Tko donosi i provodi zakone u Krajini?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Iako su habsburški vladari tijekom </a:t>
            </a:r>
            <a:r>
              <a:rPr lang="hr-HR" dirty="0" err="1"/>
              <a:t>vojnokrajiške</a:t>
            </a:r>
            <a:r>
              <a:rPr lang="hr-HR" dirty="0"/>
              <a:t> </a:t>
            </a:r>
            <a:r>
              <a:rPr lang="hr-HR" dirty="0" err="1"/>
              <a:t>troipolstoljetne</a:t>
            </a:r>
            <a:r>
              <a:rPr lang="hr-HR" dirty="0"/>
              <a:t> </a:t>
            </a:r>
            <a:r>
              <a:rPr lang="hr-HR" dirty="0" smtClean="0"/>
              <a:t>povijesti </a:t>
            </a:r>
            <a:r>
              <a:rPr lang="hr-HR" dirty="0"/>
              <a:t>potvrđivali državnopravnu pripadnost </a:t>
            </a:r>
            <a:r>
              <a:rPr lang="hr-HR" dirty="0" err="1"/>
              <a:t>vojnokrajiškoga</a:t>
            </a:r>
            <a:r>
              <a:rPr lang="hr-HR" dirty="0"/>
              <a:t> teritorija Kraljevinama Dalmaciji, Hrvatskoj i Slavoniji, hrvatsko </a:t>
            </a:r>
            <a:r>
              <a:rPr lang="hr-HR" dirty="0" smtClean="0"/>
              <a:t>plemstvo </a:t>
            </a:r>
            <a:r>
              <a:rPr lang="hr-HR" dirty="0"/>
              <a:t>ovdje nije </a:t>
            </a:r>
            <a:r>
              <a:rPr lang="hr-HR" dirty="0" smtClean="0"/>
              <a:t>imalo stvarnu vlast.</a:t>
            </a:r>
            <a:endParaRPr lang="hr-HR" dirty="0"/>
          </a:p>
          <a:p>
            <a:r>
              <a:rPr lang="hr-HR" dirty="0"/>
              <a:t>S</a:t>
            </a:r>
            <a:r>
              <a:rPr lang="hr-HR" dirty="0" smtClean="0"/>
              <a:t> </a:t>
            </a:r>
            <a:r>
              <a:rPr lang="hr-HR" dirty="0"/>
              <a:t>iseljavanjem stanovništva i nestankom nekadašnjih vlastelinstava tijekom osmanskih osvajanja </a:t>
            </a:r>
            <a:r>
              <a:rPr lang="hr-HR" dirty="0" smtClean="0"/>
              <a:t>nestalo je gospodarske, ali i društvene i upravne strukture.</a:t>
            </a:r>
          </a:p>
          <a:p>
            <a:r>
              <a:rPr lang="hr-HR" dirty="0"/>
              <a:t>C</a:t>
            </a:r>
            <a:r>
              <a:rPr lang="hr-HR" dirty="0" smtClean="0"/>
              <a:t>ar </a:t>
            </a:r>
            <a:r>
              <a:rPr lang="hr-HR" dirty="0"/>
              <a:t>i </a:t>
            </a:r>
            <a:r>
              <a:rPr lang="hr-HR" dirty="0" err="1"/>
              <a:t>vojnobirokratska</a:t>
            </a:r>
            <a:r>
              <a:rPr lang="hr-HR" dirty="0"/>
              <a:t> </a:t>
            </a:r>
            <a:r>
              <a:rPr lang="hr-HR" dirty="0" smtClean="0"/>
              <a:t>hijerarhija imaju </a:t>
            </a:r>
            <a:r>
              <a:rPr lang="hr-HR" dirty="0"/>
              <a:t>zakonodavnu, upravnu i sudsku vlast u Krajini (s izuzetkom Banske krajine do sredine 18. stoljeća</a:t>
            </a:r>
            <a:r>
              <a:rPr lang="hr-HR" dirty="0" smtClean="0"/>
              <a:t>).</a:t>
            </a:r>
          </a:p>
          <a:p>
            <a:r>
              <a:rPr lang="hr-HR" dirty="0" smtClean="0"/>
              <a:t>Osnovni </a:t>
            </a:r>
            <a:r>
              <a:rPr lang="hr-HR" dirty="0"/>
              <a:t>krajiški zakoni su, dakle, prije svega bili akt carske volje.</a:t>
            </a:r>
          </a:p>
        </p:txBody>
      </p:sp>
    </p:spTree>
    <p:extLst>
      <p:ext uri="{BB962C8B-B14F-4D97-AF65-F5344CB8AC3E}">
        <p14:creationId xmlns:p14="http://schemas.microsoft.com/office/powerpoint/2010/main" val="58038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Pristup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Zakonopisci</a:t>
            </a:r>
            <a:r>
              <a:rPr lang="hr-HR" dirty="0" smtClean="0"/>
              <a:t> su u zakonu izrazili želju da zakon usklade </a:t>
            </a:r>
            <a:r>
              <a:rPr lang="hr-HR" dirty="0"/>
              <a:t>s „duhom vremena“ (</a:t>
            </a:r>
            <a:r>
              <a:rPr lang="hr-HR" dirty="0" err="1"/>
              <a:t>dem</a:t>
            </a:r>
            <a:r>
              <a:rPr lang="hr-HR" dirty="0"/>
              <a:t> </a:t>
            </a:r>
            <a:r>
              <a:rPr lang="hr-HR" dirty="0" err="1"/>
              <a:t>Geiste</a:t>
            </a:r>
            <a:r>
              <a:rPr lang="hr-HR" dirty="0"/>
              <a:t>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Zeit</a:t>
            </a:r>
            <a:r>
              <a:rPr lang="hr-HR" dirty="0"/>
              <a:t>, </a:t>
            </a:r>
            <a:r>
              <a:rPr lang="hr-HR" dirty="0" err="1"/>
              <a:t>und</a:t>
            </a:r>
            <a:r>
              <a:rPr lang="hr-HR" dirty="0"/>
              <a:t>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Nation</a:t>
            </a:r>
            <a:r>
              <a:rPr lang="hr-HR" dirty="0"/>
              <a:t> </a:t>
            </a:r>
            <a:r>
              <a:rPr lang="hr-HR" dirty="0" err="1"/>
              <a:t>anpassendere</a:t>
            </a:r>
            <a:r>
              <a:rPr lang="hr-HR" dirty="0"/>
              <a:t> </a:t>
            </a:r>
            <a:r>
              <a:rPr lang="hr-HR" dirty="0" err="1"/>
              <a:t>Verfassung</a:t>
            </a:r>
            <a:r>
              <a:rPr lang="hr-HR" dirty="0" smtClean="0"/>
              <a:t>).</a:t>
            </a:r>
          </a:p>
          <a:p>
            <a:r>
              <a:rPr lang="hr-HR" dirty="0" smtClean="0"/>
              <a:t>Da bi ostvarili načelno propagirane želje morali su se upoznati sa stvarnim stanjem „na terenu.”</a:t>
            </a:r>
          </a:p>
          <a:p>
            <a:r>
              <a:rPr lang="hr-HR" dirty="0" smtClean="0"/>
              <a:t>Od </a:t>
            </a:r>
            <a:r>
              <a:rPr lang="hr-HR" dirty="0"/>
              <a:t>1802. </a:t>
            </a:r>
            <a:r>
              <a:rPr lang="hr-HR" dirty="0" smtClean="0"/>
              <a:t>godine tri različita povjerenstva su radila na prikupljanju podataka o Krajini izravno, sa samoga terena, i na konačnome oblikovanju teksta zakona.</a:t>
            </a:r>
          </a:p>
          <a:p>
            <a:r>
              <a:rPr lang="hr-HR" dirty="0" smtClean="0"/>
              <a:t> </a:t>
            </a:r>
            <a:r>
              <a:rPr lang="hr-HR" dirty="0" err="1" smtClean="0"/>
              <a:t>Zakonopisci</a:t>
            </a:r>
            <a:r>
              <a:rPr lang="hr-HR" dirty="0" smtClean="0"/>
              <a:t> su željeli imati ne samo uvid u konkretnu </a:t>
            </a:r>
            <a:r>
              <a:rPr lang="hr-HR" dirty="0" err="1" smtClean="0"/>
              <a:t>vojnokrajišku</a:t>
            </a:r>
            <a:r>
              <a:rPr lang="hr-HR" dirty="0" smtClean="0"/>
              <a:t> situaciju nego također i u sve reforme koje su se u Krajini provodile.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5441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1436</TotalTime>
  <Words>2663</Words>
  <Application>Microsoft Office PowerPoint</Application>
  <PresentationFormat>Widescreen</PresentationFormat>
  <Paragraphs>131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Ion</vt:lpstr>
      <vt:lpstr>Krajiško gospodarstvo: naturalna i tržišna privreda Zadruge i krajiška svakodnevica</vt:lpstr>
      <vt:lpstr>Seljačka društva</vt:lpstr>
      <vt:lpstr>Pravni okvir: Osnovni krajiški zakon</vt:lpstr>
      <vt:lpstr>Tekst - kontekst</vt:lpstr>
      <vt:lpstr>Nastanak OKZ</vt:lpstr>
      <vt:lpstr>Kome je namijenjen?</vt:lpstr>
      <vt:lpstr>Intencija</vt:lpstr>
      <vt:lpstr>Tko donosi i provodi zakone u Krajini?</vt:lpstr>
      <vt:lpstr>Pristup</vt:lpstr>
      <vt:lpstr>Povjerenstva</vt:lpstr>
      <vt:lpstr>Promjene u okruženju</vt:lpstr>
      <vt:lpstr>Struktura OKZ</vt:lpstr>
      <vt:lpstr> Seljačka društva</vt:lpstr>
      <vt:lpstr>Državna i općinska tlaka</vt:lpstr>
      <vt:lpstr>Kućna zadruga - Hauscommunion</vt:lpstr>
      <vt:lpstr>Prijevodi</vt:lpstr>
      <vt:lpstr>Drugi prijevod</vt:lpstr>
      <vt:lpstr>Učinak</vt:lpstr>
      <vt:lpstr>Društvo seljaka-vojnika</vt:lpstr>
      <vt:lpstr>Kameralizam u Krajini</vt:lpstr>
      <vt:lpstr>Zadruga</vt:lpstr>
      <vt:lpstr>Kolektivno vlasništvo</vt:lpstr>
      <vt:lpstr>Patrijarhalni duh i kriza zadruga</vt:lpstr>
      <vt:lpstr>Pomaci u pozitivnom pravu</vt:lpstr>
      <vt:lpstr>Svakodnevica</vt:lpstr>
      <vt:lpstr>Zemljišna dobra</vt:lpstr>
      <vt:lpstr>Zaključak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Krajiško gospodarstvo: naturalna i tržišna privreda</dc:title>
  <dc:creator>korisnik</dc:creator>
  <cp:lastModifiedBy>korisnik</cp:lastModifiedBy>
  <cp:revision>38</cp:revision>
  <dcterms:created xsi:type="dcterms:W3CDTF">2020-12-23T10:07:59Z</dcterms:created>
  <dcterms:modified xsi:type="dcterms:W3CDTF">2021-01-02T12:38:03Z</dcterms:modified>
</cp:coreProperties>
</file>