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  <p:sldMasterId id="2147483768" r:id="rId5"/>
  </p:sldMasterIdLst>
  <p:notesMasterIdLst>
    <p:notesMasterId r:id="rId45"/>
  </p:notesMasterIdLst>
  <p:handoutMasterIdLst>
    <p:handoutMasterId r:id="rId46"/>
  </p:handoutMasterIdLst>
  <p:sldIdLst>
    <p:sldId id="267" r:id="rId6"/>
    <p:sldId id="273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2" r:id="rId16"/>
    <p:sldId id="311" r:id="rId17"/>
    <p:sldId id="315" r:id="rId18"/>
    <p:sldId id="313" r:id="rId19"/>
    <p:sldId id="314" r:id="rId20"/>
    <p:sldId id="316" r:id="rId21"/>
    <p:sldId id="317" r:id="rId22"/>
    <p:sldId id="318" r:id="rId23"/>
    <p:sldId id="319" r:id="rId24"/>
    <p:sldId id="329" r:id="rId25"/>
    <p:sldId id="320" r:id="rId26"/>
    <p:sldId id="321" r:id="rId27"/>
    <p:sldId id="322" r:id="rId28"/>
    <p:sldId id="323" r:id="rId29"/>
    <p:sldId id="326" r:id="rId30"/>
    <p:sldId id="325" r:id="rId31"/>
    <p:sldId id="324" r:id="rId32"/>
    <p:sldId id="327" r:id="rId33"/>
    <p:sldId id="328" r:id="rId34"/>
    <p:sldId id="335" r:id="rId35"/>
    <p:sldId id="336" r:id="rId36"/>
    <p:sldId id="338" r:id="rId37"/>
    <p:sldId id="337" r:id="rId38"/>
    <p:sldId id="330" r:id="rId39"/>
    <p:sldId id="332" r:id="rId40"/>
    <p:sldId id="333" r:id="rId41"/>
    <p:sldId id="334" r:id="rId42"/>
    <p:sldId id="339" r:id="rId43"/>
    <p:sldId id="340" r:id="rId44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5" autoAdjust="0"/>
    <p:restoredTop sz="94599" autoAdjust="0"/>
  </p:normalViewPr>
  <p:slideViewPr>
    <p:cSldViewPr>
      <p:cViewPr varScale="1">
        <p:scale>
          <a:sx n="64" d="100"/>
          <a:sy n="64" d="100"/>
        </p:scale>
        <p:origin x="66" y="1098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6E22E-288A-414B-A8DE-E4DBD03D5FC0}" type="datetimeFigureOut">
              <a:rPr lang="en-US"/>
              <a:t>9/7/2025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14579-D02A-4B51-B5DF-8EC449F77AC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12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9AE7E-E0F9-4C51-AD9A-F4C3A6E23BBF}" type="datetimeFigureOut">
              <a:rPr lang="en-US"/>
              <a:t>9/7/2025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74690-7256-4BB9-AC0F-97AEAE8CDEC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2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6792" y="1905003"/>
            <a:ext cx="9435241" cy="1625599"/>
          </a:xfrm>
        </p:spPr>
        <p:txBody>
          <a:bodyPr>
            <a:norm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2103" y="3657123"/>
            <a:ext cx="9429931" cy="99107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8881" y="6172200"/>
            <a:ext cx="9593151" cy="281136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hr-HR" dirty="0"/>
              <a:t>XXI. </a:t>
            </a:r>
            <a:r>
              <a:rPr lang="hr-HR" dirty="0" err="1"/>
              <a:t>Dies</a:t>
            </a:r>
            <a:r>
              <a:rPr lang="hr-HR" dirty="0"/>
              <a:t> </a:t>
            </a:r>
            <a:r>
              <a:rPr lang="hr-HR" dirty="0" err="1"/>
              <a:t>historiae</a:t>
            </a:r>
            <a:r>
              <a:rPr lang="hr-HR" dirty="0"/>
              <a:t>: </a:t>
            </a:r>
            <a:r>
              <a:rPr lang="hr-HR" i="1" dirty="0"/>
              <a:t>Kriminalci, otpadnici i </a:t>
            </a:r>
            <a:r>
              <a:rPr lang="hr-HR" i="1" dirty="0" err="1"/>
              <a:t>marginalci</a:t>
            </a:r>
            <a:r>
              <a:rPr lang="hr-HR" i="1" dirty="0"/>
              <a:t> kroz povijest</a:t>
            </a:r>
            <a:r>
              <a:rPr lang="hr-HR" dirty="0"/>
              <a:t>, Zagreb. 20. – 21. 3. 2024.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18882" y="1600200"/>
            <a:ext cx="9739746" cy="73152"/>
            <a:chOff x="914400" y="1200150"/>
            <a:chExt cx="7306712" cy="54864"/>
          </a:xfrm>
        </p:grpSpPr>
        <p:sp>
          <p:nvSpPr>
            <p:cNvPr id="8" name="Oval 7"/>
            <p:cNvSpPr/>
            <p:nvPr/>
          </p:nvSpPr>
          <p:spPr>
            <a:xfrm>
              <a:off x="8166248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Oval 8"/>
            <p:cNvSpPr/>
            <p:nvPr/>
          </p:nvSpPr>
          <p:spPr>
            <a:xfrm>
              <a:off x="914400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036847" y="12076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1218882" y="4851400"/>
            <a:ext cx="9739746" cy="73152"/>
            <a:chOff x="914400" y="3638550"/>
            <a:chExt cx="7306712" cy="54864"/>
          </a:xfrm>
        </p:grpSpPr>
        <p:sp>
          <p:nvSpPr>
            <p:cNvPr id="14" name="Oval 13"/>
            <p:cNvSpPr/>
            <p:nvPr/>
          </p:nvSpPr>
          <p:spPr>
            <a:xfrm>
              <a:off x="8166248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Oval 14"/>
            <p:cNvSpPr/>
            <p:nvPr/>
          </p:nvSpPr>
          <p:spPr>
            <a:xfrm>
              <a:off x="914400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036847" y="36460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43764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9/7/2025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322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34563" y="434975"/>
            <a:ext cx="1168400" cy="56610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434975"/>
            <a:ext cx="8413750" cy="5661025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9/7/2025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57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7064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441" y="1052514"/>
            <a:ext cx="5383398" cy="5545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052514"/>
            <a:ext cx="5383398" cy="5545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80493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4DFE7-2975-E6F1-30EF-920344649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0825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08A50C-5E19-E6C3-EEE6-CAD6B2E110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082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2D549-E022-C17E-E175-BB3654444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700F-3ACB-4E05-9E3C-6CDBE971784F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C68D1-1955-BF31-DF97-8ECD5448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988AB-8352-C901-808F-BDE45B514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6897B-1354-4FA8-B77F-4C71C0BFE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896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6238A-81C2-E2F1-DD37-8488035D3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480C5-B753-7CC3-E6B1-59C9B1AD0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083CF-49B9-05BC-4A9F-0BC967B4B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700F-3ACB-4E05-9E3C-6CDBE971784F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B2E6F-47BD-F2AE-F73C-F9508FBD7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06C8D-1CA9-BDF9-784F-C4C7AE359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6897B-1354-4FA8-B77F-4C71C0BFE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786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E755D-08EA-E1BA-E62C-DC625249B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24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7C560-2022-4A21-7917-C0CE9BA5E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24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D983B-06BE-42B0-36A9-83A455650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700F-3ACB-4E05-9E3C-6CDBE971784F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D5B5F-5507-BE98-9027-6EA44C2D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C107C-F374-1EA5-8BBA-285F68AC1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6897B-1354-4FA8-B77F-4C71C0BFE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610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A1378-55D8-8CED-27E4-23B4356D1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50AC0-2661-508A-8C52-23B431EB4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001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A932E3-0ADA-3633-C1A0-AC9C6B921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825625"/>
            <a:ext cx="51800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F8D819-85E6-17C5-05E1-37A6D2766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700F-3ACB-4E05-9E3C-6CDBE971784F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92D534-A45E-D932-8F48-23EF9EDAA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36F548-7FE8-F913-6A66-930DE2829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6897B-1354-4FA8-B77F-4C71C0BFE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715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567AE-D42B-C478-659F-C94ADB1E3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24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B3839-70D8-3539-2FA0-CF1366BD3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6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9E74BF-4BE3-806C-727C-C7519F6A8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62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29EB09-4313-9F14-0555-83F953B7E3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3" y="1681163"/>
            <a:ext cx="51816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4553A5-9EB7-8BA7-88F9-B147B49308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3" y="2505075"/>
            <a:ext cx="51816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423ECB-0D83-D71B-B50E-AD4C252AD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700F-3ACB-4E05-9E3C-6CDBE971784F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A29B02-73F4-78BD-AE59-A07530D91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68AB48-7CBA-8B9D-D461-E80F71377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6897B-1354-4FA8-B77F-4C71C0BFE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18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85079-9B84-E8F2-DB15-8513369DD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4D6B08-AA39-EE13-2E43-46A0AB1F2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700F-3ACB-4E05-9E3C-6CDBE971784F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299CD4-BD50-FB39-A634-7D9AC732E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D993B-83C2-226C-A36C-6DD68B161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6897B-1354-4FA8-B77F-4C71C0BFE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732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8DE6ED-85DA-37B0-52DE-97971BDD3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700F-3ACB-4E05-9E3C-6CDBE971784F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1017C9-5078-CD8F-641B-31A6C1A45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107E3-F075-880E-57EB-779FC0DF4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6897B-1354-4FA8-B77F-4C71C0BFE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07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8882" y="6172200"/>
            <a:ext cx="9751060" cy="254000"/>
          </a:xfrm>
        </p:spPr>
        <p:txBody>
          <a:bodyPr/>
          <a:lstStyle>
            <a:lvl1pPr>
              <a:defRPr b="1"/>
            </a:lvl1pPr>
          </a:lstStyle>
          <a:p>
            <a:pPr algn="ctr"/>
            <a:r>
              <a:rPr lang="hr-HR" dirty="0"/>
              <a:t>XXI. </a:t>
            </a:r>
            <a:r>
              <a:rPr lang="hr-HR" dirty="0" err="1"/>
              <a:t>Dies</a:t>
            </a:r>
            <a:r>
              <a:rPr lang="hr-HR" dirty="0"/>
              <a:t> </a:t>
            </a:r>
            <a:r>
              <a:rPr lang="hr-HR" dirty="0" err="1"/>
              <a:t>historiae</a:t>
            </a:r>
            <a:r>
              <a:rPr lang="hr-HR" dirty="0"/>
              <a:t>: </a:t>
            </a:r>
            <a:r>
              <a:rPr lang="hr-HR" i="1" dirty="0"/>
              <a:t>Kriminalci, otpadnici i </a:t>
            </a:r>
            <a:r>
              <a:rPr lang="hr-HR" i="1" dirty="0" err="1"/>
              <a:t>marginalci</a:t>
            </a:r>
            <a:r>
              <a:rPr lang="hr-HR" i="1" dirty="0"/>
              <a:t> kroz povijest</a:t>
            </a:r>
            <a:r>
              <a:rPr lang="hr-HR" dirty="0"/>
              <a:t>, Zagreb. 20. – 21. 3. 2024.</a:t>
            </a:r>
          </a:p>
        </p:txBody>
      </p:sp>
    </p:spTree>
    <p:extLst>
      <p:ext uri="{BB962C8B-B14F-4D97-AF65-F5344CB8AC3E}">
        <p14:creationId xmlns:p14="http://schemas.microsoft.com/office/powerpoint/2010/main" val="349906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FB902-C89D-8B94-962F-DC6BFD18B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DC506-8BE9-8C0B-4288-E908ED484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987425"/>
            <a:ext cx="61706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049E12-6AA0-E3C3-0E61-564178709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AD7E5-2187-BFC5-A633-AF96DA6A2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700F-3ACB-4E05-9E3C-6CDBE971784F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18A858-2A03-BF3D-619C-14F17156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1ECEB3-D3D3-FE65-C32C-787A68C9E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6897B-1354-4FA8-B77F-4C71C0BFE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573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5A872-4FC2-4585-0810-47DA4FF53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00E2F0-C468-902E-C51C-6AB51B46A7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600" y="987425"/>
            <a:ext cx="61706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7EE99E-6E17-3F83-DCCD-AAF6A8CCF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6D5D0D-0F33-0627-4A0F-EEEFC5C3F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700F-3ACB-4E05-9E3C-6CDBE971784F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F619D2-621C-6775-F37D-A94C129DC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6F55F-F11C-4B20-AD43-8AC045E71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6897B-1354-4FA8-B77F-4C71C0BFE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544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11850-053E-DACD-E82D-CDE8CA4FC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0F7B1F-9D81-C013-8AE2-206C810F44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111EE1-5BA9-A9E3-AFCE-4AF7B94AC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700F-3ACB-4E05-9E3C-6CDBE971784F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CE500-F9CE-3F83-10F9-FA2C67D1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7533D-4592-6341-D0AB-C213AA89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6897B-1354-4FA8-B77F-4C71C0BFE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25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894F3A-A5E6-1F35-1085-A6547FBE2C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313" y="365125"/>
            <a:ext cx="2627312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6694EC-F204-0066-39E6-086430CBF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271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8A142-4910-F114-3264-51459BF15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700F-3ACB-4E05-9E3C-6CDBE971784F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EECAF-AEC0-CF5C-1E19-139FFECBE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ED1FE-D30F-EC3D-544F-BE728293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6897B-1354-4FA8-B77F-4C71C0BFE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79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030" y="990599"/>
            <a:ext cx="9344765" cy="2235203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030" y="3733800"/>
            <a:ext cx="9344765" cy="12192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9/7/2025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13" name="Group 12"/>
          <p:cNvGrpSpPr/>
          <p:nvPr/>
        </p:nvGrpSpPr>
        <p:grpSpPr>
          <a:xfrm>
            <a:off x="3273781" y="3475736"/>
            <a:ext cx="5641265" cy="54864"/>
            <a:chOff x="2455975" y="2588441"/>
            <a:chExt cx="4232051" cy="41148"/>
          </a:xfrm>
        </p:grpSpPr>
        <p:sp>
          <p:nvSpPr>
            <p:cNvPr id="14" name="Oval 13"/>
            <p:cNvSpPr/>
            <p:nvPr/>
          </p:nvSpPr>
          <p:spPr>
            <a:xfrm>
              <a:off x="6642306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455975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563229" y="2594391"/>
              <a:ext cx="4023360" cy="29249"/>
              <a:chOff x="2550323" y="3458731"/>
              <a:chExt cx="4023360" cy="38998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550323" y="3458731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550323" y="3497729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5526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1803400"/>
            <a:ext cx="4773956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803400"/>
            <a:ext cx="4773956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9/7/2025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077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2945" y="1803400"/>
            <a:ext cx="476980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3" y="2514600"/>
            <a:ext cx="4773956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0049" y="1803400"/>
            <a:ext cx="476980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5986" y="2514600"/>
            <a:ext cx="4773956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9/7/2025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258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9/7/2025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593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9/7/2025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2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1803400"/>
            <a:ext cx="6602281" cy="4267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3" y="1803400"/>
            <a:ext cx="2844060" cy="4267201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9/7/2025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86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218883" y="1803400"/>
            <a:ext cx="660228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338739" y="1925320"/>
            <a:ext cx="6362567" cy="402336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3" y="1803401"/>
            <a:ext cx="2844060" cy="41656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9/7/2025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50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8" name="Rounded Rectangle 7"/>
          <p:cNvSpPr/>
          <p:nvPr/>
        </p:nvSpPr>
        <p:spPr>
          <a:xfrm>
            <a:off x="304721" y="301752"/>
            <a:ext cx="11579384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  <a:effectLst>
            <a:innerShdw blurRad="508000">
              <a:srgbClr val="FFD14B">
                <a:alpha val="6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803400"/>
            <a:ext cx="975106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8882" y="6172200"/>
            <a:ext cx="741487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E36636D-D922-432D-A958-524484B5923D}" type="datetimeFigureOut">
              <a:rPr lang="en-US"/>
              <a:pPr/>
              <a:t>9/7/2025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58928" y="6172200"/>
            <a:ext cx="711015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22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8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FF9697-3D96-3AB2-D7AF-ADA5DF73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2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263BBE-D96E-7742-D705-56A9D9C8F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24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B4B26-F70C-5FFC-94C6-8BC0FBDF7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1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87700F-3ACB-4E05-9E3C-6CDBE971784F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62106-BDD0-1D78-DA1C-98603E55D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EA7FE-D62D-E0A0-AF8B-E18733A0B3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013" y="6356350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B6897B-1354-4FA8-B77F-4C71C0BFE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74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6792" y="1905003"/>
            <a:ext cx="9435241" cy="2316085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Reception of Ancient Egypt in the video (computer) games published in the last 20 years </a:t>
            </a:r>
            <a:br>
              <a:rPr lang="hr-HR" noProof="0" dirty="0"/>
            </a:br>
            <a:r>
              <a:rPr lang="en-GB" noProof="0" dirty="0"/>
              <a:t>(200</a:t>
            </a:r>
            <a:r>
              <a:rPr lang="hr-HR" noProof="0" dirty="0"/>
              <a:t>4/2005.</a:t>
            </a:r>
            <a:r>
              <a:rPr lang="en-GB" noProof="0" dirty="0"/>
              <a:t> – 202</a:t>
            </a:r>
            <a:r>
              <a:rPr lang="hr-HR" noProof="0" dirty="0"/>
              <a:t>4/2025</a:t>
            </a:r>
            <a:r>
              <a:rPr lang="en-GB" noProof="0" dirty="0"/>
              <a:t>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2103" y="4365104"/>
            <a:ext cx="9429931" cy="504056"/>
          </a:xfrm>
        </p:spPr>
        <p:txBody>
          <a:bodyPr>
            <a:normAutofit/>
          </a:bodyPr>
          <a:lstStyle/>
          <a:p>
            <a:r>
              <a:rPr lang="en-GB" sz="1800" noProof="0" dirty="0"/>
              <a:t>Mladen Tomorad</a:t>
            </a:r>
          </a:p>
          <a:p>
            <a:r>
              <a:rPr lang="en-GB" sz="1200" noProof="0" dirty="0"/>
              <a:t>Department of History, Faculty of Croatian Studies, University of </a:t>
            </a:r>
            <a:r>
              <a:rPr lang="en-GB" sz="1200" noProof="0" dirty="0" err="1"/>
              <a:t>zagreb</a:t>
            </a:r>
            <a:endParaRPr lang="en-GB" sz="1200" noProof="0" dirty="0"/>
          </a:p>
        </p:txBody>
      </p:sp>
    </p:spTree>
    <p:extLst>
      <p:ext uri="{BB962C8B-B14F-4D97-AF65-F5344CB8AC3E}">
        <p14:creationId xmlns:p14="http://schemas.microsoft.com/office/powerpoint/2010/main" val="27075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6738A-5223-3574-9F6E-C41D58EF3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video game screen capture&#10;&#10;AI-generated content may be incorrect.">
            <a:extLst>
              <a:ext uri="{FF2B5EF4-FFF2-40B4-BE49-F238E27FC236}">
                <a16:creationId xmlns:a16="http://schemas.microsoft.com/office/drawing/2014/main" id="{6F95BD2C-D215-1BCA-083D-71FD33559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38" y="1278058"/>
            <a:ext cx="1493747" cy="3828419"/>
          </a:xfrm>
          <a:prstGeom prst="rect">
            <a:avLst/>
          </a:prstGeom>
        </p:spPr>
      </p:pic>
      <p:pic>
        <p:nvPicPr>
          <p:cNvPr id="7" name="Picture 6" descr="A video game character in a garment&#10;&#10;AI-generated content may be incorrect.">
            <a:extLst>
              <a:ext uri="{FF2B5EF4-FFF2-40B4-BE49-F238E27FC236}">
                <a16:creationId xmlns:a16="http://schemas.microsoft.com/office/drawing/2014/main" id="{C470B97C-7A22-5258-AC10-0D340D7AF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26" y="1278058"/>
            <a:ext cx="3120975" cy="3822064"/>
          </a:xfrm>
          <a:prstGeom prst="rect">
            <a:avLst/>
          </a:prstGeom>
        </p:spPr>
      </p:pic>
      <p:pic>
        <p:nvPicPr>
          <p:cNvPr id="9" name="Picture 8" descr="A video game screen shot of a person in a garment&#10;&#10;AI-generated content may be incorrect.">
            <a:extLst>
              <a:ext uri="{FF2B5EF4-FFF2-40B4-BE49-F238E27FC236}">
                <a16:creationId xmlns:a16="http://schemas.microsoft.com/office/drawing/2014/main" id="{C1EE05EB-A7CE-F2EA-94E6-78F130F0B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575" y="1278057"/>
            <a:ext cx="2741718" cy="3822065"/>
          </a:xfrm>
          <a:prstGeom prst="rect">
            <a:avLst/>
          </a:prstGeom>
        </p:spPr>
      </p:pic>
      <p:pic>
        <p:nvPicPr>
          <p:cNvPr id="11" name="Picture 10" descr="A video game screen capture&#10;&#10;AI-generated content may be incorrect.">
            <a:extLst>
              <a:ext uri="{FF2B5EF4-FFF2-40B4-BE49-F238E27FC236}">
                <a16:creationId xmlns:a16="http://schemas.microsoft.com/office/drawing/2014/main" id="{6573AA2A-5162-F78D-9A8E-A04B7658D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424" y="1278058"/>
            <a:ext cx="3468287" cy="382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67848"/>
      </p:ext>
    </p:extLst>
  </p:cSld>
  <p:clrMapOvr>
    <a:masterClrMapping/>
  </p:clrMapOvr>
  <p:transition>
    <p:cover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981F3-E972-4D92-6AAC-6D5CBE6A6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8339952A-12CC-A2FD-D0C1-48B2191A5B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8883" y="431800"/>
            <a:ext cx="9751060" cy="764952"/>
          </a:xfrm>
        </p:spPr>
        <p:txBody>
          <a:bodyPr anchor="b">
            <a:normAutofit/>
          </a:bodyPr>
          <a:lstStyle/>
          <a:p>
            <a:pPr algn="ctr"/>
            <a:r>
              <a:rPr lang="en-GB" b="1" i="1" dirty="0"/>
              <a:t>Rise and Fall: Civilizations at War</a:t>
            </a:r>
            <a:r>
              <a:rPr lang="hr-HR" b="1" i="1" dirty="0"/>
              <a:t> </a:t>
            </a:r>
            <a:r>
              <a:rPr lang="hr-HR" dirty="0"/>
              <a:t>(2006)</a:t>
            </a:r>
            <a:endParaRPr lang="en-GB" b="1" noProof="0" dirty="0"/>
          </a:p>
        </p:txBody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4ED4AA5F-60CD-1674-AB06-22744D4F31C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218883" y="1803400"/>
            <a:ext cx="3723401" cy="4622800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en-GB" dirty="0"/>
              <a:t>Single player strategy game</a:t>
            </a:r>
          </a:p>
          <a:p>
            <a:pPr marL="342900" indent="-342900">
              <a:buFontTx/>
              <a:buChar char="-"/>
            </a:pPr>
            <a:r>
              <a:rPr lang="en-GB" noProof="0" dirty="0"/>
              <a:t>Published by </a:t>
            </a:r>
            <a:r>
              <a:rPr lang="en-GB" dirty="0"/>
              <a:t>Midway Games (2006)</a:t>
            </a:r>
          </a:p>
          <a:p>
            <a:pPr marL="342900" indent="-342900">
              <a:buFontTx/>
              <a:buChar char="-"/>
            </a:pPr>
            <a:r>
              <a:rPr lang="en-GB" noProof="0" dirty="0"/>
              <a:t>Fictional campaign of liberation of Egypt from Rome led by Cleopatra</a:t>
            </a:r>
          </a:p>
          <a:p>
            <a:pPr marL="342900" indent="-342900">
              <a:buFontTx/>
              <a:buChar char="-"/>
            </a:pPr>
            <a:r>
              <a:rPr lang="en-GB" dirty="0"/>
              <a:t>Cleopatra kills Octavian in duel by dies from mortal wounds</a:t>
            </a:r>
            <a:endParaRPr lang="en-GB" noProof="0" dirty="0"/>
          </a:p>
        </p:txBody>
      </p:sp>
      <p:pic>
        <p:nvPicPr>
          <p:cNvPr id="3" name="Picture 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D847AED1-BD30-55F1-50CE-FED2E5DC5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324" y="1735503"/>
            <a:ext cx="6254262" cy="46906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5644461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72A23-14C2-5C3B-DE88-943C37032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A5E4FBDD-FA47-22A1-9CA2-A7828D9B31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8883" y="431800"/>
            <a:ext cx="9751060" cy="620936"/>
          </a:xfrm>
        </p:spPr>
        <p:txBody>
          <a:bodyPr anchor="b">
            <a:normAutofit/>
          </a:bodyPr>
          <a:lstStyle/>
          <a:p>
            <a:pPr algn="ctr" eaLnBrk="1" hangingPunct="1"/>
            <a:r>
              <a:rPr lang="hr-HR" b="1" i="1" noProof="0" dirty="0" err="1"/>
              <a:t>Smite</a:t>
            </a:r>
            <a:r>
              <a:rPr lang="hr-HR" b="1" noProof="0" dirty="0"/>
              <a:t>(2014)</a:t>
            </a:r>
            <a:endParaRPr lang="en-GB" b="1" noProof="0" dirty="0"/>
          </a:p>
        </p:txBody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CD14B2D4-6A71-2A10-95C9-4659115D0F8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93812" y="1268760"/>
            <a:ext cx="3960440" cy="4968552"/>
          </a:xfrm>
        </p:spPr>
        <p:txBody>
          <a:bodyPr>
            <a:normAutofit lnSpcReduction="10000"/>
          </a:bodyPr>
          <a:lstStyle/>
          <a:p>
            <a:pPr marL="342900" indent="-342900">
              <a:buFontTx/>
              <a:buChar char="-"/>
            </a:pPr>
            <a:r>
              <a:rPr lang="en-GB" sz="2400" dirty="0"/>
              <a:t>PvP game</a:t>
            </a:r>
          </a:p>
          <a:p>
            <a:pPr marL="342900" indent="-342900">
              <a:buFontTx/>
              <a:buChar char="-"/>
            </a:pPr>
            <a:r>
              <a:rPr lang="en-GB" sz="2400" noProof="0" dirty="0"/>
              <a:t>Published by Hi-Rez Studios (2014)</a:t>
            </a:r>
          </a:p>
          <a:p>
            <a:pPr marL="342900" indent="-342900">
              <a:buFontTx/>
              <a:buChar char="-"/>
            </a:pPr>
            <a:r>
              <a:rPr lang="en-GB" sz="2400" noProof="0" dirty="0"/>
              <a:t>112 ancient gods/</a:t>
            </a:r>
            <a:r>
              <a:rPr lang="en-GB" sz="2400" noProof="0" dirty="0" err="1"/>
              <a:t>goddessess</a:t>
            </a:r>
            <a:r>
              <a:rPr lang="en-GB" sz="2400" noProof="0" dirty="0"/>
              <a:t> from various worlds religions with different abilities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Selection of 15 Ancient Egyptian gods: Anhur, Anubis, Bastet, </a:t>
            </a:r>
            <a:r>
              <a:rPr lang="en-GB" sz="2400" dirty="0" err="1"/>
              <a:t>Eset</a:t>
            </a:r>
            <a:r>
              <a:rPr lang="en-GB" sz="2400" dirty="0"/>
              <a:t>, Get, Horus, Khepri, Neith, Nut, Osiris, Ra, </a:t>
            </a:r>
            <a:r>
              <a:rPr lang="en-GB" sz="2400" dirty="0" err="1"/>
              <a:t>Serqet</a:t>
            </a:r>
            <a:r>
              <a:rPr lang="en-GB" sz="2400" dirty="0"/>
              <a:t>, Set, Sobek, Thoth</a:t>
            </a:r>
            <a:endParaRPr lang="en-GB" sz="2400" noProof="0" dirty="0"/>
          </a:p>
        </p:txBody>
      </p:sp>
      <p:pic>
        <p:nvPicPr>
          <p:cNvPr id="4" name="Picture 3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9985D913-24D8-BBE1-50EE-916BDF7E0E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276" y="1364769"/>
            <a:ext cx="3096346" cy="4128461"/>
          </a:xfrm>
          <a:prstGeom prst="rect">
            <a:avLst/>
          </a:prstGeom>
        </p:spPr>
      </p:pic>
      <p:pic>
        <p:nvPicPr>
          <p:cNvPr id="6" name="Picture 5" descr="A video game screen capture&#10;&#10;AI-generated content may be incorrect.">
            <a:extLst>
              <a:ext uri="{FF2B5EF4-FFF2-40B4-BE49-F238E27FC236}">
                <a16:creationId xmlns:a16="http://schemas.microsoft.com/office/drawing/2014/main" id="{E3312790-22F1-5BAC-C04F-836ABADECB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646" y="1364768"/>
            <a:ext cx="3096346" cy="412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47852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4CB0C-841F-04F3-64FE-9D4BE375C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BC9B1459-81C6-5F18-33AD-FC8437E26C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8883" y="431800"/>
            <a:ext cx="9751060" cy="620936"/>
          </a:xfrm>
        </p:spPr>
        <p:txBody>
          <a:bodyPr anchor="b">
            <a:normAutofit/>
          </a:bodyPr>
          <a:lstStyle/>
          <a:p>
            <a:pPr algn="ctr" eaLnBrk="1" hangingPunct="1"/>
            <a:r>
              <a:rPr lang="hr-HR" b="1" i="1" noProof="0" dirty="0"/>
              <a:t>Lara </a:t>
            </a:r>
            <a:r>
              <a:rPr lang="hr-HR" b="1" i="1" noProof="0" dirty="0" err="1"/>
              <a:t>Croft</a:t>
            </a:r>
            <a:r>
              <a:rPr lang="hr-HR" b="1" i="1" noProof="0" dirty="0"/>
              <a:t> and the </a:t>
            </a:r>
            <a:r>
              <a:rPr lang="hr-HR" b="1" i="1" noProof="0" dirty="0" err="1"/>
              <a:t>Temple</a:t>
            </a:r>
            <a:r>
              <a:rPr lang="hr-HR" b="1" i="1" noProof="0" dirty="0"/>
              <a:t> of </a:t>
            </a:r>
            <a:r>
              <a:rPr lang="hr-HR" b="1" i="1" noProof="0" dirty="0" err="1"/>
              <a:t>Osiris</a:t>
            </a:r>
            <a:r>
              <a:rPr lang="hr-HR" b="1" i="1" noProof="0" dirty="0"/>
              <a:t> </a:t>
            </a:r>
            <a:r>
              <a:rPr lang="hr-HR" b="1" noProof="0" dirty="0"/>
              <a:t>(2014)</a:t>
            </a:r>
            <a:endParaRPr lang="en-GB" b="1" noProof="0" dirty="0"/>
          </a:p>
        </p:txBody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11320F58-51A5-5C07-3449-E64D8C0DB18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93812" y="1268760"/>
            <a:ext cx="3960440" cy="4968552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en-GB" sz="2400" dirty="0"/>
              <a:t>Action adventure game</a:t>
            </a:r>
          </a:p>
          <a:p>
            <a:pPr marL="342900" indent="-342900">
              <a:buFontTx/>
              <a:buChar char="-"/>
            </a:pPr>
            <a:r>
              <a:rPr lang="en-GB" sz="2400" noProof="0" dirty="0"/>
              <a:t>Published by </a:t>
            </a:r>
            <a:r>
              <a:rPr lang="en-GB" sz="2400" dirty="0"/>
              <a:t>Crystal Dynamics Studio </a:t>
            </a:r>
            <a:r>
              <a:rPr lang="en-GB" sz="2400" noProof="0" dirty="0"/>
              <a:t>(2014)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Lara explores ancient Egyptian temple in search for various treasure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Various mysteries to solve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Co-op option for 4 players</a:t>
            </a:r>
            <a:endParaRPr lang="en-GB" sz="2400" noProof="0" dirty="0"/>
          </a:p>
        </p:txBody>
      </p:sp>
      <p:pic>
        <p:nvPicPr>
          <p:cNvPr id="3" name="Picture 2" descr="A video game of a person and a group of people&#10;&#10;AI-generated content may be incorrect.">
            <a:extLst>
              <a:ext uri="{FF2B5EF4-FFF2-40B4-BE49-F238E27FC236}">
                <a16:creationId xmlns:a16="http://schemas.microsoft.com/office/drawing/2014/main" id="{92D1CE87-CC42-79E0-C254-7A9D138A86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52" y="1624644"/>
            <a:ext cx="7048171" cy="396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86526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0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0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6BE20-1DA0-30C2-36C4-CA1D6B4E8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924C2A6F-C008-B8FD-35C5-AF01749AA2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8883" y="431800"/>
            <a:ext cx="9751060" cy="620936"/>
          </a:xfrm>
        </p:spPr>
        <p:txBody>
          <a:bodyPr anchor="b">
            <a:normAutofit/>
          </a:bodyPr>
          <a:lstStyle/>
          <a:p>
            <a:pPr algn="ctr" eaLnBrk="1" hangingPunct="1"/>
            <a:r>
              <a:rPr lang="hr-HR" b="1" i="1" noProof="0" dirty="0" err="1"/>
              <a:t>Civilization</a:t>
            </a:r>
            <a:r>
              <a:rPr lang="hr-HR" b="1" i="1" noProof="0" dirty="0"/>
              <a:t> VI </a:t>
            </a:r>
            <a:r>
              <a:rPr lang="hr-HR" b="1" noProof="0" dirty="0"/>
              <a:t>(2016)</a:t>
            </a:r>
            <a:endParaRPr lang="en-GB" b="1" noProof="0" dirty="0"/>
          </a:p>
        </p:txBody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F45B2926-16A7-1641-6181-E8862F61F6D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93812" y="1268760"/>
            <a:ext cx="3960440" cy="4968552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en-GB" sz="2400" dirty="0"/>
              <a:t>Strategy game with goal to develop a civilization from early stone age settlements to the global superpower</a:t>
            </a:r>
          </a:p>
          <a:p>
            <a:pPr marL="342900" indent="-342900">
              <a:buFontTx/>
              <a:buChar char="-"/>
            </a:pPr>
            <a:r>
              <a:rPr lang="en-GB" sz="2400" noProof="0" dirty="0"/>
              <a:t>Published by Firaxis Games (2016)</a:t>
            </a:r>
          </a:p>
          <a:p>
            <a:pPr marL="342900" indent="-342900">
              <a:buFontTx/>
              <a:buChar char="-"/>
            </a:pPr>
            <a:r>
              <a:rPr lang="en-GB" sz="2400" noProof="0" dirty="0"/>
              <a:t>19 different nations</a:t>
            </a:r>
            <a:r>
              <a:rPr lang="en-GB" sz="2400" dirty="0"/>
              <a:t>/leaders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In 2022 various leaders were added: Cleopatra and Ramses</a:t>
            </a:r>
            <a:endParaRPr lang="en-GB" sz="2400" noProof="0" dirty="0"/>
          </a:p>
        </p:txBody>
      </p:sp>
      <p:pic>
        <p:nvPicPr>
          <p:cNvPr id="7" name="Picture 6" descr="A person wearing a gold hat&#10;&#10;AI-generated content may be incorrect.">
            <a:extLst>
              <a:ext uri="{FF2B5EF4-FFF2-40B4-BE49-F238E27FC236}">
                <a16:creationId xmlns:a16="http://schemas.microsoft.com/office/drawing/2014/main" id="{D5483E54-9AC3-D7E0-A959-97CB63007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584" y="1830972"/>
            <a:ext cx="2963809" cy="2963809"/>
          </a:xfrm>
          <a:prstGeom prst="rect">
            <a:avLst/>
          </a:prstGeom>
        </p:spPr>
      </p:pic>
      <p:pic>
        <p:nvPicPr>
          <p:cNvPr id="9" name="Picture 8" descr="A cartoon of a person wearing a blue and gold hat&#10;&#10;AI-generated content may be incorrect.">
            <a:extLst>
              <a:ext uri="{FF2B5EF4-FFF2-40B4-BE49-F238E27FC236}">
                <a16:creationId xmlns:a16="http://schemas.microsoft.com/office/drawing/2014/main" id="{278271C1-CC4A-C99D-F4DD-74624D567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203" y="1879516"/>
            <a:ext cx="2963810" cy="296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00852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36F30-DC95-750F-6EF7-8BC9262C1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915064F3-9A7D-416A-8EA9-8FCA54FC5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61" y="346865"/>
            <a:ext cx="5628952" cy="3169099"/>
          </a:xfrm>
          <a:prstGeom prst="rect">
            <a:avLst/>
          </a:prstGeom>
        </p:spPr>
      </p:pic>
      <p:pic>
        <p:nvPicPr>
          <p:cNvPr id="5" name="Picture 4" descr="A video game screen capture&#10;&#10;AI-generated content may be incorrect.">
            <a:extLst>
              <a:ext uri="{FF2B5EF4-FFF2-40B4-BE49-F238E27FC236}">
                <a16:creationId xmlns:a16="http://schemas.microsoft.com/office/drawing/2014/main" id="{4C93638A-7D77-E371-E7FB-A12270C711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1892470"/>
            <a:ext cx="5628952" cy="3668563"/>
          </a:xfrm>
          <a:prstGeom prst="rect">
            <a:avLst/>
          </a:prstGeom>
        </p:spPr>
      </p:pic>
      <p:pic>
        <p:nvPicPr>
          <p:cNvPr id="7" name="Picture 6" descr="A video game screen capture&#10;&#10;AI-generated content may be incorrect.">
            <a:extLst>
              <a:ext uri="{FF2B5EF4-FFF2-40B4-BE49-F238E27FC236}">
                <a16:creationId xmlns:a16="http://schemas.microsoft.com/office/drawing/2014/main" id="{119C61EE-84ED-DD9E-219B-B0FF79D0B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82" y="3550212"/>
            <a:ext cx="5165110" cy="296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23144"/>
      </p:ext>
    </p:extLst>
  </p:cSld>
  <p:clrMapOvr>
    <a:masterClrMapping/>
  </p:clrMapOvr>
  <p:transition>
    <p:cover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E4152-54F2-9AF7-377D-3D4260537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ED3E1ECA-9192-4AF5-A1CF-854AF5B6D1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8883" y="431800"/>
            <a:ext cx="9751060" cy="620936"/>
          </a:xfrm>
        </p:spPr>
        <p:txBody>
          <a:bodyPr anchor="b">
            <a:normAutofit/>
          </a:bodyPr>
          <a:lstStyle/>
          <a:p>
            <a:pPr algn="ctr" eaLnBrk="1" hangingPunct="1"/>
            <a:r>
              <a:rPr lang="hr-HR" b="1" i="1" noProof="0" dirty="0" err="1"/>
              <a:t>Assassin’s</a:t>
            </a:r>
            <a:r>
              <a:rPr lang="hr-HR" b="1" i="1" noProof="0" dirty="0"/>
              <a:t> </a:t>
            </a:r>
            <a:r>
              <a:rPr lang="hr-HR" b="1" i="1" noProof="0" dirty="0" err="1"/>
              <a:t>Creed</a:t>
            </a:r>
            <a:r>
              <a:rPr lang="hr-HR" b="1" i="1" noProof="0" dirty="0"/>
              <a:t>: </a:t>
            </a:r>
            <a:r>
              <a:rPr lang="hr-HR" b="1" i="1" noProof="0" dirty="0" err="1"/>
              <a:t>Origions</a:t>
            </a:r>
            <a:r>
              <a:rPr lang="hr-HR" b="1" i="1" noProof="0" dirty="0"/>
              <a:t> </a:t>
            </a:r>
            <a:r>
              <a:rPr lang="hr-HR" b="1" noProof="0" dirty="0"/>
              <a:t>(2017)</a:t>
            </a:r>
            <a:endParaRPr lang="en-GB" b="1" noProof="0" dirty="0"/>
          </a:p>
        </p:txBody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D62FA84E-FAA1-5B85-C009-BB05AA98CC6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93812" y="1268760"/>
            <a:ext cx="10945216" cy="5157440"/>
          </a:xfrm>
        </p:spPr>
        <p:txBody>
          <a:bodyPr>
            <a:noAutofit/>
          </a:bodyPr>
          <a:lstStyle/>
          <a:p>
            <a:pPr marL="342900" indent="-342900">
              <a:buFontTx/>
              <a:buChar char="-"/>
            </a:pPr>
            <a:r>
              <a:rPr lang="en-GB" sz="2400" dirty="0"/>
              <a:t>Action RPG</a:t>
            </a:r>
          </a:p>
          <a:p>
            <a:pPr marL="342900" indent="-342900">
              <a:buFontTx/>
              <a:buChar char="-"/>
            </a:pPr>
            <a:r>
              <a:rPr lang="en-GB" sz="2400" noProof="0" dirty="0"/>
              <a:t>Published by </a:t>
            </a:r>
            <a:r>
              <a:rPr lang="en-GB" sz="2400" dirty="0"/>
              <a:t>Ubisoft </a:t>
            </a:r>
            <a:r>
              <a:rPr lang="en-GB" sz="2400" noProof="0" dirty="0"/>
              <a:t>(2017)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player takes on the role of the warrior Bayek, the protector of the Egyptians in the period of the late Ptolemaic kingdom, and his wife Aya, the first "assassin". 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Story is set during the Civil war between Cleopatra VII and Ptolemy XIII (48 – 47 BCE)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Two DLC are set in the period from 40 to 36 BCE in Sinai and Theban region but with fictional story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Beautiful game with impressive story and pretty accurate representation of daily life, religious customs, historical events and ancient Egyptian architecture during the late Ptolemaic period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Includes </a:t>
            </a:r>
            <a:r>
              <a:rPr lang="en-GB" sz="2400" i="1" dirty="0"/>
              <a:t>Discovery Tour of Ancient Egypt</a:t>
            </a:r>
          </a:p>
        </p:txBody>
      </p:sp>
    </p:spTree>
    <p:extLst>
      <p:ext uri="{BB962C8B-B14F-4D97-AF65-F5344CB8AC3E}">
        <p14:creationId xmlns:p14="http://schemas.microsoft.com/office/powerpoint/2010/main" val="1377326309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401E3-E352-8C0D-68D1-75CBF4B7B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yramid in the desert&#10;&#10;AI-generated content may be incorrect.">
            <a:extLst>
              <a:ext uri="{FF2B5EF4-FFF2-40B4-BE49-F238E27FC236}">
                <a16:creationId xmlns:a16="http://schemas.microsoft.com/office/drawing/2014/main" id="{30478F1E-8BF7-583D-350A-50134D301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88" y="440986"/>
            <a:ext cx="10624048" cy="597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77516"/>
      </p:ext>
    </p:extLst>
  </p:cSld>
  <p:clrMapOvr>
    <a:masterClrMapping/>
  </p:clrMapOvr>
  <p:transition>
    <p:cover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46FEE-00DC-AE48-B9A1-E34E9390C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ity with trees and buildings&#10;&#10;AI-generated content may be incorrect.">
            <a:extLst>
              <a:ext uri="{FF2B5EF4-FFF2-40B4-BE49-F238E27FC236}">
                <a16:creationId xmlns:a16="http://schemas.microsoft.com/office/drawing/2014/main" id="{D1135113-BBC2-2446-36C8-37103695D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57" y="454806"/>
            <a:ext cx="10574910" cy="594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66759"/>
      </p:ext>
    </p:extLst>
  </p:cSld>
  <p:clrMapOvr>
    <a:masterClrMapping/>
  </p:clrMapOvr>
  <p:transition>
    <p:cover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lm trees and a building in the background&#10;&#10;AI-generated content may be incorrect.">
            <a:extLst>
              <a:ext uri="{FF2B5EF4-FFF2-40B4-BE49-F238E27FC236}">
                <a16:creationId xmlns:a16="http://schemas.microsoft.com/office/drawing/2014/main" id="{7141B804-DB85-34C7-03C4-9267AFAA0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54" y="439055"/>
            <a:ext cx="10630916" cy="597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6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20ACEE90-5C96-2E83-9389-5569E1BDA0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b="1" noProof="0" dirty="0"/>
              <a:t>Introduction</a:t>
            </a:r>
          </a:p>
        </p:txBody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A7B505EC-403F-73F1-81BB-6EB68D3E716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441" y="1052515"/>
            <a:ext cx="10813563" cy="5112790"/>
          </a:xfrm>
        </p:spPr>
        <p:txBody>
          <a:bodyPr>
            <a:normAutofit/>
          </a:bodyPr>
          <a:lstStyle/>
          <a:p>
            <a:pPr eaLnBrk="1" hangingPunct="1"/>
            <a:r>
              <a:rPr lang="en-GB" noProof="0" dirty="0"/>
              <a:t>Since late 1980’s a whole series of games were released for different types of computer and consoles which were inspired by the ancient past.</a:t>
            </a:r>
          </a:p>
          <a:p>
            <a:pPr eaLnBrk="1" hangingPunct="1"/>
            <a:r>
              <a:rPr lang="en-GB" noProof="0" dirty="0"/>
              <a:t>Small part of them were set in Ancient Egyptian background or were inspired by its culture as part of widespread Egyptomania</a:t>
            </a:r>
          </a:p>
          <a:p>
            <a:pPr eaLnBrk="1" hangingPunct="1"/>
            <a:r>
              <a:rPr lang="en-GB" noProof="0" dirty="0"/>
              <a:t>This type of media became especially important for Egyptomania in the last 20 years</a:t>
            </a:r>
          </a:p>
          <a:p>
            <a:pPr lvl="1"/>
            <a:r>
              <a:rPr lang="en-GB" sz="2400" noProof="0" dirty="0"/>
              <a:t>series of different type of games (RPG, RTS, action adventure, strategy games etc.)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torches in a dark room&#10;&#10;AI-generated content may be incorrect.">
            <a:extLst>
              <a:ext uri="{FF2B5EF4-FFF2-40B4-BE49-F238E27FC236}">
                <a16:creationId xmlns:a16="http://schemas.microsoft.com/office/drawing/2014/main" id="{37EFDBD9-30E6-B178-2C35-CA159C59E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350658"/>
            <a:ext cx="10945216" cy="615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6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palm tree in the desert&#10;&#10;AI-generated content may be incorrect.">
            <a:extLst>
              <a:ext uri="{FF2B5EF4-FFF2-40B4-BE49-F238E27FC236}">
                <a16:creationId xmlns:a16="http://schemas.microsoft.com/office/drawing/2014/main" id="{364AC471-997C-5D3F-AAC5-3DF40ACF4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8" y="310790"/>
            <a:ext cx="11086967" cy="623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1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palm tree&#10;&#10;AI-generated content may be incorrect.">
            <a:extLst>
              <a:ext uri="{FF2B5EF4-FFF2-40B4-BE49-F238E27FC236}">
                <a16:creationId xmlns:a16="http://schemas.microsoft.com/office/drawing/2014/main" id="{6C907F2D-C60F-2DE5-8DF8-85BECFB75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8" y="310790"/>
            <a:ext cx="11086967" cy="623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8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ncrete wall with graffiti on it&#10;&#10;AI-generated content may be incorrect.">
            <a:extLst>
              <a:ext uri="{FF2B5EF4-FFF2-40B4-BE49-F238E27FC236}">
                <a16:creationId xmlns:a16="http://schemas.microsoft.com/office/drawing/2014/main" id="{F6DE62BA-7AB0-C110-8FFF-20B10DFB9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418802"/>
            <a:ext cx="10702924" cy="602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reet with buildings and trees&#10;&#10;AI-generated content may be incorrect.">
            <a:extLst>
              <a:ext uri="{FF2B5EF4-FFF2-40B4-BE49-F238E27FC236}">
                <a16:creationId xmlns:a16="http://schemas.microsoft.com/office/drawing/2014/main" id="{E0594257-2949-370A-B23A-15D871E8F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418802"/>
            <a:ext cx="10702924" cy="602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2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in the night&#10;&#10;AI-generated content may be incorrect.">
            <a:extLst>
              <a:ext uri="{FF2B5EF4-FFF2-40B4-BE49-F238E27FC236}">
                <a16:creationId xmlns:a16="http://schemas.microsoft.com/office/drawing/2014/main" id="{F1C6E313-E88D-354F-E325-959E9C53B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2" y="391162"/>
            <a:ext cx="10801200" cy="607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9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palm trees and a stone structure&#10;&#10;AI-generated content may be incorrect.">
            <a:extLst>
              <a:ext uri="{FF2B5EF4-FFF2-40B4-BE49-F238E27FC236}">
                <a16:creationId xmlns:a16="http://schemas.microsoft.com/office/drawing/2014/main" id="{A107EDD5-5A30-9227-025E-B9EB2BA1F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42" y="382798"/>
            <a:ext cx="10830939" cy="609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6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ody of water with a spear in front of a statue&#10;&#10;AI-generated content may be incorrect.">
            <a:extLst>
              <a:ext uri="{FF2B5EF4-FFF2-40B4-BE49-F238E27FC236}">
                <a16:creationId xmlns:a16="http://schemas.microsoft.com/office/drawing/2014/main" id="{7A2C7093-C046-EBEE-DAD0-DD371CAE5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418802"/>
            <a:ext cx="10702925" cy="602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8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rocky canyon with buildings&#10;&#10;AI-generated content may be incorrect.">
            <a:extLst>
              <a:ext uri="{FF2B5EF4-FFF2-40B4-BE49-F238E27FC236}">
                <a16:creationId xmlns:a16="http://schemas.microsoft.com/office/drawing/2014/main" id="{43E0C612-97B3-C3C6-C562-CA2C7E50F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8" y="310790"/>
            <a:ext cx="11086967" cy="623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3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one building with columns and columns&#10;&#10;AI-generated content may be incorrect.">
            <a:extLst>
              <a:ext uri="{FF2B5EF4-FFF2-40B4-BE49-F238E27FC236}">
                <a16:creationId xmlns:a16="http://schemas.microsoft.com/office/drawing/2014/main" id="{84BD3074-E7F2-600E-6266-B05C4CB9D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08" y="370910"/>
            <a:ext cx="10873208" cy="611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3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60A7B-8CBF-8EE8-6CCD-E6F5325A8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B8C83B36-44BD-0B43-0145-AEB5865D7D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8883" y="431800"/>
            <a:ext cx="9751060" cy="620936"/>
          </a:xfrm>
        </p:spPr>
        <p:txBody>
          <a:bodyPr anchor="b">
            <a:normAutofit/>
          </a:bodyPr>
          <a:lstStyle/>
          <a:p>
            <a:pPr algn="ctr" eaLnBrk="1" hangingPunct="1"/>
            <a:r>
              <a:rPr lang="hr-HR" b="1" i="1" noProof="0" dirty="0"/>
              <a:t>World of Warcraft </a:t>
            </a:r>
            <a:r>
              <a:rPr lang="hr-HR" b="1" noProof="0" dirty="0"/>
              <a:t>(2004/2005 - )</a:t>
            </a:r>
            <a:endParaRPr lang="en-GB" b="1" noProof="0" dirty="0"/>
          </a:p>
        </p:txBody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A5D38FEC-47A9-A47C-2307-9D41BE336B5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8110636" y="1803400"/>
            <a:ext cx="3384376" cy="4077817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Tx/>
              <a:buChar char="-"/>
            </a:pPr>
            <a:r>
              <a:rPr lang="en-GB" sz="2400" dirty="0"/>
              <a:t>MMORPG published by </a:t>
            </a:r>
            <a:r>
              <a:rPr lang="en-GB" sz="2400" i="1" dirty="0"/>
              <a:t>Blizzard Entertainment </a:t>
            </a:r>
            <a:r>
              <a:rPr lang="en-GB" sz="2400" dirty="0"/>
              <a:t>in Autumn 2004 (USA)/Spring 2005 (Europe)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Two territories in its western continent </a:t>
            </a:r>
            <a:r>
              <a:rPr lang="en-GB" sz="2400" dirty="0" err="1"/>
              <a:t>Kalimdor</a:t>
            </a:r>
            <a:r>
              <a:rPr lang="en-GB" sz="2400" dirty="0"/>
              <a:t> inspired by ancient Egyptian civilization</a:t>
            </a:r>
          </a:p>
          <a:p>
            <a:pPr marL="742950" lvl="1" indent="-285750">
              <a:buFontTx/>
              <a:buChar char="-"/>
            </a:pPr>
            <a:r>
              <a:rPr lang="en-GB" sz="2400" noProof="0" dirty="0" err="1"/>
              <a:t>Silithus</a:t>
            </a:r>
            <a:endParaRPr lang="en-GB" sz="2400" noProof="0" dirty="0"/>
          </a:p>
          <a:p>
            <a:pPr marL="742950" lvl="1" indent="-285750">
              <a:buFontTx/>
              <a:buChar char="-"/>
            </a:pPr>
            <a:r>
              <a:rPr lang="en-GB" sz="2400" dirty="0"/>
              <a:t>Uldum</a:t>
            </a:r>
            <a:endParaRPr lang="en-GB" sz="2400" noProof="0" dirty="0"/>
          </a:p>
        </p:txBody>
      </p:sp>
      <p:pic>
        <p:nvPicPr>
          <p:cNvPr id="7" name="Picture 6" descr="A video game screen shot of a desert landscape&#10;&#10;AI-generated content may be incorrect.">
            <a:extLst>
              <a:ext uri="{FF2B5EF4-FFF2-40B4-BE49-F238E27FC236}">
                <a16:creationId xmlns:a16="http://schemas.microsoft.com/office/drawing/2014/main" id="{F90177BB-A241-78C4-FB3D-4411D8A47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62" y="1803400"/>
            <a:ext cx="7249453" cy="40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82829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292B8-4288-ACCC-0BFA-3FA345A3E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2935FE4A-A03E-8EE5-0F8E-E289747EBE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8883" y="431800"/>
            <a:ext cx="9751060" cy="620936"/>
          </a:xfrm>
        </p:spPr>
        <p:txBody>
          <a:bodyPr anchor="b">
            <a:normAutofit/>
          </a:bodyPr>
          <a:lstStyle/>
          <a:p>
            <a:pPr algn="ctr" eaLnBrk="1" hangingPunct="1"/>
            <a:r>
              <a:rPr lang="hr-HR" b="1" i="1" noProof="0" dirty="0" err="1"/>
              <a:t>Horizon</a:t>
            </a:r>
            <a:r>
              <a:rPr lang="hr-HR" b="1" i="1" noProof="0" dirty="0"/>
              <a:t>: </a:t>
            </a:r>
            <a:r>
              <a:rPr lang="hr-HR" b="1" i="1" noProof="0" dirty="0" err="1"/>
              <a:t>Forbbiden</a:t>
            </a:r>
            <a:r>
              <a:rPr lang="hr-HR" b="1" i="1" noProof="0" dirty="0"/>
              <a:t> West </a:t>
            </a:r>
            <a:r>
              <a:rPr lang="hr-HR" b="1" noProof="0" dirty="0"/>
              <a:t>(2022)</a:t>
            </a:r>
            <a:endParaRPr lang="en-GB" b="1" noProof="0" dirty="0"/>
          </a:p>
        </p:txBody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75CC5384-9306-34EA-E8B4-A6E285CA236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93812" y="1268760"/>
            <a:ext cx="6336704" cy="5157440"/>
          </a:xfrm>
        </p:spPr>
        <p:txBody>
          <a:bodyPr>
            <a:noAutofit/>
          </a:bodyPr>
          <a:lstStyle/>
          <a:p>
            <a:pPr marL="342900" indent="-342900">
              <a:buFontTx/>
              <a:buChar char="-"/>
            </a:pPr>
            <a:r>
              <a:rPr lang="en-GB" sz="2400" dirty="0"/>
              <a:t>Action RPG</a:t>
            </a:r>
          </a:p>
          <a:p>
            <a:pPr marL="342900" indent="-342900">
              <a:buFontTx/>
              <a:buChar char="-"/>
            </a:pPr>
            <a:r>
              <a:rPr lang="en-GB" sz="2400" noProof="0" dirty="0"/>
              <a:t>Published by </a:t>
            </a:r>
            <a:r>
              <a:rPr lang="en-GB" sz="2400" dirty="0"/>
              <a:t>Guerrilla Games/Sony Interactive Entertainment (2022)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Story set in far post-apocalyptic future in the western North America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Young female Aloy is trying to save the life on Earth from extinction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In ruins of San Francisco, she finds pyramid like structure completely decorated with ancient Egyptian artefacts</a:t>
            </a:r>
          </a:p>
        </p:txBody>
      </p:sp>
      <p:pic>
        <p:nvPicPr>
          <p:cNvPr id="6" name="Picture 5" descr="A video game cover with a person and a bird&#10;&#10;AI-generated content may be incorrect.">
            <a:extLst>
              <a:ext uri="{FF2B5EF4-FFF2-40B4-BE49-F238E27FC236}">
                <a16:creationId xmlns:a16="http://schemas.microsoft.com/office/drawing/2014/main" id="{D201E792-06C1-F052-D2D1-B8CD6D131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580" y="1133693"/>
            <a:ext cx="3744416" cy="531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64403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0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0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in front of a statue&#10;&#10;AI-generated content may be incorrect.">
            <a:extLst>
              <a:ext uri="{FF2B5EF4-FFF2-40B4-BE49-F238E27FC236}">
                <a16:creationId xmlns:a16="http://schemas.microsoft.com/office/drawing/2014/main" id="{473E4160-3A8D-E458-FB76-7A32454FC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350658"/>
            <a:ext cx="10945216" cy="615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7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32313-3BCD-D5D4-055E-A4CCAF4D1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CD88DA-56DD-121E-9B68-BEC62E63E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08" y="370910"/>
            <a:ext cx="10873208" cy="611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7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B70AC-9E15-EA91-4F4C-EE2149635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FE53D386-EE6A-4F11-A521-7BEE7FDFF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8" y="310790"/>
            <a:ext cx="11086967" cy="623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11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6CBCC-9810-ED0C-EEE2-C1E72B007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5AB28DC0-BDF4-81AA-FEFA-74A894CE9B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8883" y="431800"/>
            <a:ext cx="9751060" cy="620936"/>
          </a:xfrm>
        </p:spPr>
        <p:txBody>
          <a:bodyPr anchor="b">
            <a:normAutofit/>
          </a:bodyPr>
          <a:lstStyle/>
          <a:p>
            <a:pPr algn="ctr" eaLnBrk="1" hangingPunct="1"/>
            <a:r>
              <a:rPr lang="hr-HR" b="1" i="1" noProof="0" dirty="0" err="1"/>
              <a:t>Hogwarts</a:t>
            </a:r>
            <a:r>
              <a:rPr lang="hr-HR" b="1" i="1" noProof="0" dirty="0"/>
              <a:t> </a:t>
            </a:r>
            <a:r>
              <a:rPr lang="hr-HR" b="1" i="1" noProof="0" dirty="0" err="1"/>
              <a:t>Legacy</a:t>
            </a:r>
            <a:r>
              <a:rPr lang="hr-HR" b="1" i="1" noProof="0" dirty="0"/>
              <a:t> </a:t>
            </a:r>
            <a:r>
              <a:rPr lang="hr-HR" b="1" noProof="0" dirty="0"/>
              <a:t>(2023)</a:t>
            </a:r>
            <a:endParaRPr lang="en-GB" b="1" noProof="0" dirty="0"/>
          </a:p>
        </p:txBody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EEC93CC8-EDB8-9584-4752-FAF2F637238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93812" y="1268760"/>
            <a:ext cx="4464496" cy="5157440"/>
          </a:xfrm>
        </p:spPr>
        <p:txBody>
          <a:bodyPr>
            <a:noAutofit/>
          </a:bodyPr>
          <a:lstStyle/>
          <a:p>
            <a:pPr marL="342900" indent="-342900">
              <a:buFontTx/>
              <a:buChar char="-"/>
            </a:pPr>
            <a:r>
              <a:rPr lang="en-GB" sz="2400" dirty="0"/>
              <a:t>Action RPG</a:t>
            </a:r>
          </a:p>
          <a:p>
            <a:pPr marL="342900" indent="-342900">
              <a:buFontTx/>
              <a:buChar char="-"/>
            </a:pPr>
            <a:r>
              <a:rPr lang="en-GB" sz="2400" noProof="0" dirty="0"/>
              <a:t>Published by </a:t>
            </a:r>
            <a:r>
              <a:rPr lang="en-GB" sz="2400" dirty="0"/>
              <a:t>Warner Bros Games (2023)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Story set in the late 19th century in Harry Potter wizarding world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Elements of Egyptomania – secret ancient Egyptian room in Hogwarts castle</a:t>
            </a:r>
          </a:p>
        </p:txBody>
      </p:sp>
      <p:pic>
        <p:nvPicPr>
          <p:cNvPr id="3" name="Picture 2" descr="A person standing in a room with a lit up wall&#10;&#10;AI-generated content may be incorrect.">
            <a:extLst>
              <a:ext uri="{FF2B5EF4-FFF2-40B4-BE49-F238E27FC236}">
                <a16:creationId xmlns:a16="http://schemas.microsoft.com/office/drawing/2014/main" id="{1110CDFA-5158-06F5-DCB9-818CEB0F7A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308" y="1528176"/>
            <a:ext cx="6758486" cy="380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62316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03049-9287-E9CD-7AB9-4D034D520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4D387756-1AEB-AED0-5E41-A2937A168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8883" y="431800"/>
            <a:ext cx="9751060" cy="620936"/>
          </a:xfrm>
        </p:spPr>
        <p:txBody>
          <a:bodyPr anchor="b">
            <a:normAutofit/>
          </a:bodyPr>
          <a:lstStyle/>
          <a:p>
            <a:pPr algn="ctr" eaLnBrk="1" hangingPunct="1"/>
            <a:r>
              <a:rPr lang="hr-HR" b="1" i="1" noProof="0" dirty="0" err="1"/>
              <a:t>Cyberpunk</a:t>
            </a:r>
            <a:r>
              <a:rPr lang="hr-HR" b="1" i="1" noProof="0" dirty="0"/>
              <a:t> 2077: </a:t>
            </a:r>
            <a:r>
              <a:rPr lang="hr-HR" b="1" i="1" noProof="0" dirty="0" err="1"/>
              <a:t>Phantom</a:t>
            </a:r>
            <a:r>
              <a:rPr lang="hr-HR" b="1" i="1" noProof="0" dirty="0"/>
              <a:t> </a:t>
            </a:r>
            <a:r>
              <a:rPr lang="hr-HR" b="1" i="1" noProof="0" dirty="0" err="1"/>
              <a:t>Legacy</a:t>
            </a:r>
            <a:r>
              <a:rPr lang="hr-HR" b="1" i="1" noProof="0" dirty="0"/>
              <a:t> </a:t>
            </a:r>
            <a:r>
              <a:rPr lang="hr-HR" b="1" noProof="0" dirty="0"/>
              <a:t>(2023)</a:t>
            </a:r>
            <a:endParaRPr lang="en-GB" b="1" noProof="0" dirty="0"/>
          </a:p>
        </p:txBody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E318A90E-9433-A8D4-E2E1-87E9AFA0DBF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93812" y="1268760"/>
            <a:ext cx="4464496" cy="5157440"/>
          </a:xfrm>
        </p:spPr>
        <p:txBody>
          <a:bodyPr>
            <a:noAutofit/>
          </a:bodyPr>
          <a:lstStyle/>
          <a:p>
            <a:pPr marL="342900" indent="-342900">
              <a:buFontTx/>
              <a:buChar char="-"/>
            </a:pPr>
            <a:r>
              <a:rPr lang="en-GB" sz="2400" dirty="0"/>
              <a:t>Action RPG</a:t>
            </a:r>
          </a:p>
          <a:p>
            <a:pPr marL="342900" indent="-342900">
              <a:buFontTx/>
              <a:buChar char="-"/>
            </a:pPr>
            <a:r>
              <a:rPr lang="en-GB" sz="2400" noProof="0" dirty="0"/>
              <a:t>Published by </a:t>
            </a:r>
            <a:r>
              <a:rPr lang="en-GB" sz="2400" dirty="0"/>
              <a:t>CE Project Red (2023)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Futuristic world with the story set in 2077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Elements of Egyptomania in the so-called </a:t>
            </a:r>
            <a:r>
              <a:rPr lang="hr-HR" sz="2400" dirty="0"/>
              <a:t>„</a:t>
            </a:r>
            <a:r>
              <a:rPr lang="en-GB" sz="2400" dirty="0"/>
              <a:t>The Heavy Hearts Club</a:t>
            </a:r>
            <a:r>
              <a:rPr lang="hr-HR" sz="2400" dirty="0"/>
              <a:t>” </a:t>
            </a:r>
            <a:r>
              <a:rPr lang="en-GB" sz="2400" dirty="0"/>
              <a:t>in Night</a:t>
            </a:r>
            <a:r>
              <a:rPr lang="hr-HR" sz="2400" dirty="0"/>
              <a:t> </a:t>
            </a:r>
            <a:r>
              <a:rPr lang="en-GB" sz="2400" dirty="0"/>
              <a:t>city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Interior is decorated like Luxor casino in Las Vegas</a:t>
            </a:r>
          </a:p>
        </p:txBody>
      </p:sp>
      <p:pic>
        <p:nvPicPr>
          <p:cNvPr id="7" name="Picture 6" descr="A large pyramid shaped building with a green light beam above it&#10;&#10;AI-generated content may be incorrect.">
            <a:extLst>
              <a:ext uri="{FF2B5EF4-FFF2-40B4-BE49-F238E27FC236}">
                <a16:creationId xmlns:a16="http://schemas.microsoft.com/office/drawing/2014/main" id="{717488EB-DCC5-41A3-FB35-4DD2D32E4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308" y="1268760"/>
            <a:ext cx="6452646" cy="460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46892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0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0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BF4FC-DBEE-E82A-3B5C-FDB24EE53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1711ACAA-4C0B-E368-EEE4-7CC993CE08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8883" y="431800"/>
            <a:ext cx="9751060" cy="620936"/>
          </a:xfrm>
        </p:spPr>
        <p:txBody>
          <a:bodyPr anchor="b">
            <a:normAutofit/>
          </a:bodyPr>
          <a:lstStyle/>
          <a:p>
            <a:pPr algn="ctr" eaLnBrk="1" hangingPunct="1"/>
            <a:r>
              <a:rPr lang="hr-HR" b="1" i="1" noProof="0" dirty="0"/>
              <a:t>Total </a:t>
            </a:r>
            <a:r>
              <a:rPr lang="hr-HR" b="1" i="1" noProof="0" dirty="0" err="1"/>
              <a:t>War</a:t>
            </a:r>
            <a:r>
              <a:rPr lang="hr-HR" b="1" i="1" noProof="0" dirty="0"/>
              <a:t>: </a:t>
            </a:r>
            <a:r>
              <a:rPr lang="hr-HR" b="1" i="1" noProof="0" dirty="0" err="1"/>
              <a:t>Pharaoh</a:t>
            </a:r>
            <a:r>
              <a:rPr lang="hr-HR" b="1" i="1" noProof="0" dirty="0"/>
              <a:t> </a:t>
            </a:r>
            <a:r>
              <a:rPr lang="hr-HR" b="1" noProof="0" dirty="0"/>
              <a:t>(2023)</a:t>
            </a:r>
            <a:endParaRPr lang="en-GB" b="1" noProof="0" dirty="0"/>
          </a:p>
        </p:txBody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EB4275E1-13B8-9FB6-FDE1-BD513E1ED7A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93812" y="1268760"/>
            <a:ext cx="4464496" cy="5157440"/>
          </a:xfrm>
        </p:spPr>
        <p:txBody>
          <a:bodyPr>
            <a:noAutofit/>
          </a:bodyPr>
          <a:lstStyle/>
          <a:p>
            <a:pPr marL="342900" indent="-342900">
              <a:buFontTx/>
              <a:buChar char="-"/>
            </a:pPr>
            <a:r>
              <a:rPr lang="en-GB" sz="2400" dirty="0"/>
              <a:t>Turn-based strategy</a:t>
            </a:r>
          </a:p>
          <a:p>
            <a:pPr marL="342900" indent="-342900">
              <a:buFontTx/>
              <a:buChar char="-"/>
            </a:pPr>
            <a:r>
              <a:rPr lang="en-GB" sz="2400" noProof="0" dirty="0"/>
              <a:t>Published by </a:t>
            </a:r>
            <a:r>
              <a:rPr lang="en-GB" sz="2400" dirty="0"/>
              <a:t>Creative Assembly Sofia/Sega (2023)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Story set in the end of 19th and early 20th dynasties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Young Ramesses III have to raise to throne and fight various Sea peoples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Nicely looking but very complex strategy game</a:t>
            </a:r>
          </a:p>
          <a:p>
            <a:pPr marL="342900" indent="-342900">
              <a:buFontTx/>
              <a:buChar char="-"/>
            </a:pPr>
            <a:r>
              <a:rPr lang="hr-HR" sz="2400" dirty="0" err="1"/>
              <a:t>Isn’t</a:t>
            </a:r>
            <a:r>
              <a:rPr lang="hr-HR" sz="2400" dirty="0"/>
              <a:t> </a:t>
            </a:r>
            <a:r>
              <a:rPr lang="hr-HR" sz="2400" dirty="0" err="1"/>
              <a:t>very</a:t>
            </a:r>
            <a:r>
              <a:rPr lang="hr-HR" sz="2400" dirty="0"/>
              <a:t> </a:t>
            </a:r>
            <a:r>
              <a:rPr lang="hr-HR" sz="2400" dirty="0" err="1"/>
              <a:t>historically</a:t>
            </a:r>
            <a:r>
              <a:rPr lang="hr-HR" sz="2400" dirty="0"/>
              <a:t> accurate game</a:t>
            </a:r>
            <a:endParaRPr lang="en-GB" sz="2400" dirty="0"/>
          </a:p>
        </p:txBody>
      </p:sp>
      <p:pic>
        <p:nvPicPr>
          <p:cNvPr id="3" name="Picture 2" descr="A person wearing a blue and gold garment&#10;&#10;AI-generated content may be incorrect.">
            <a:extLst>
              <a:ext uri="{FF2B5EF4-FFF2-40B4-BE49-F238E27FC236}">
                <a16:creationId xmlns:a16="http://schemas.microsoft.com/office/drawing/2014/main" id="{A30DD7FC-EC6C-CD23-CF40-4675F7A851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372" y="1268760"/>
            <a:ext cx="5966398" cy="335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15024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0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0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0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0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with a bridge and a river&#10;&#10;AI-generated content may be incorrect.">
            <a:extLst>
              <a:ext uri="{FF2B5EF4-FFF2-40B4-BE49-F238E27FC236}">
                <a16:creationId xmlns:a16="http://schemas.microsoft.com/office/drawing/2014/main" id="{1A14C8E7-8BAB-5904-448B-657D6E977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42" y="398071"/>
            <a:ext cx="10846940" cy="606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2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C841B-F96D-7153-D364-F524619F4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BF5AF19E-21AE-E334-D16B-9522F4A057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8883" y="431800"/>
            <a:ext cx="9751060" cy="620936"/>
          </a:xfrm>
        </p:spPr>
        <p:txBody>
          <a:bodyPr anchor="b">
            <a:normAutofit/>
          </a:bodyPr>
          <a:lstStyle/>
          <a:p>
            <a:pPr algn="ctr" eaLnBrk="1" hangingPunct="1"/>
            <a:r>
              <a:rPr lang="hr-HR" b="1" i="1" noProof="0" dirty="0"/>
              <a:t>Indiana Jones and the Great </a:t>
            </a:r>
            <a:r>
              <a:rPr lang="hr-HR" b="1" i="1" noProof="0" dirty="0" err="1"/>
              <a:t>Circle</a:t>
            </a:r>
            <a:r>
              <a:rPr lang="hr-HR" b="1" i="1" noProof="0" dirty="0"/>
              <a:t> </a:t>
            </a:r>
            <a:r>
              <a:rPr lang="hr-HR" b="1" noProof="0" dirty="0"/>
              <a:t>(2024)</a:t>
            </a:r>
            <a:endParaRPr lang="en-GB" b="1" noProof="0" dirty="0"/>
          </a:p>
        </p:txBody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407BFD43-E184-4668-9D6B-20BF930711F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93812" y="1268760"/>
            <a:ext cx="6840760" cy="5157440"/>
          </a:xfrm>
        </p:spPr>
        <p:txBody>
          <a:bodyPr>
            <a:noAutofit/>
          </a:bodyPr>
          <a:lstStyle/>
          <a:p>
            <a:pPr marL="342900" indent="-342900">
              <a:buFontTx/>
              <a:buChar char="-"/>
            </a:pPr>
            <a:r>
              <a:rPr lang="en-GB" sz="2400" dirty="0"/>
              <a:t>Action-adventure game</a:t>
            </a:r>
          </a:p>
          <a:p>
            <a:pPr marL="342900" indent="-342900">
              <a:buFontTx/>
              <a:buChar char="-"/>
            </a:pPr>
            <a:r>
              <a:rPr lang="en-GB" sz="2400" noProof="0" dirty="0"/>
              <a:t>Published by </a:t>
            </a:r>
            <a:r>
              <a:rPr lang="en-GB" sz="2400" dirty="0" err="1"/>
              <a:t>MachineGames</a:t>
            </a:r>
            <a:r>
              <a:rPr lang="en-GB" sz="2400" dirty="0"/>
              <a:t>/Bethesda Softworks (2024)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Story set in 1937 when Indiana Jones attempts to thwart various groups who are seeking to harness a power connected to the Great Circle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Part of the story is set in Giza where Indy tries to find Idol of Ra while solving many different mysteries and fighting the Nazis</a:t>
            </a:r>
          </a:p>
        </p:txBody>
      </p:sp>
      <p:pic>
        <p:nvPicPr>
          <p:cNvPr id="6" name="Picture 5" descr="A cover of a video game&#10;&#10;AI-generated content may be incorrect.">
            <a:extLst>
              <a:ext uri="{FF2B5EF4-FFF2-40B4-BE49-F238E27FC236}">
                <a16:creationId xmlns:a16="http://schemas.microsoft.com/office/drawing/2014/main" id="{9ADD61E8-D834-EFB1-BCD0-6C04140DC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596" y="1268760"/>
            <a:ext cx="3426342" cy="512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52387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statue&#10;&#10;AI-generated content may be incorrect.">
            <a:extLst>
              <a:ext uri="{FF2B5EF4-FFF2-40B4-BE49-F238E27FC236}">
                <a16:creationId xmlns:a16="http://schemas.microsoft.com/office/drawing/2014/main" id="{663820F3-0251-677F-4496-5725452AE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2" y="391163"/>
            <a:ext cx="10801200" cy="607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2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5FD6F-8219-58D8-CA05-D3A4ED5D1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502459F8-DA0D-F1B0-50D6-850B5BB64C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8883" y="431800"/>
            <a:ext cx="9751060" cy="620936"/>
          </a:xfrm>
        </p:spPr>
        <p:txBody>
          <a:bodyPr anchor="b">
            <a:normAutofit/>
          </a:bodyPr>
          <a:lstStyle/>
          <a:p>
            <a:pPr algn="ctr" eaLnBrk="1" hangingPunct="1"/>
            <a:r>
              <a:rPr lang="hr-HR" b="1" noProof="0" dirty="0" err="1"/>
              <a:t>WoW</a:t>
            </a:r>
            <a:r>
              <a:rPr lang="hr-HR" b="1" dirty="0"/>
              <a:t>: </a:t>
            </a:r>
            <a:r>
              <a:rPr lang="hr-HR" b="1" noProof="0" dirty="0" err="1"/>
              <a:t>Silithus</a:t>
            </a:r>
            <a:endParaRPr lang="en-GB" b="1" noProof="0" dirty="0"/>
          </a:p>
        </p:txBody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22FB1164-EA43-8EB9-EECB-D8C79994985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102524" y="1484536"/>
            <a:ext cx="4392488" cy="4586065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en-GB" sz="2400" dirty="0"/>
              <a:t>region from the original game</a:t>
            </a:r>
          </a:p>
          <a:p>
            <a:pPr marL="342900" indent="-342900">
              <a:buFontTx/>
              <a:buChar char="-"/>
            </a:pPr>
            <a:r>
              <a:rPr lang="en-GB" sz="2400" i="1" dirty="0"/>
              <a:t>Temple of </a:t>
            </a:r>
            <a:r>
              <a:rPr lang="en-GB" sz="2400" i="1" dirty="0" err="1"/>
              <a:t>Ahn’Qiraj</a:t>
            </a:r>
            <a:r>
              <a:rPr lang="en-GB" sz="2400" i="1" dirty="0"/>
              <a:t> </a:t>
            </a:r>
            <a:r>
              <a:rPr lang="en-GB" sz="2400" dirty="0"/>
              <a:t>(40 men dungeon, Summer 2006)</a:t>
            </a:r>
          </a:p>
          <a:p>
            <a:pPr marL="800100" lvl="1" indent="-342900">
              <a:buFontTx/>
              <a:buChar char="-"/>
            </a:pPr>
            <a:r>
              <a:rPr lang="en-GB" sz="2400" dirty="0" err="1"/>
              <a:t>Anubisath</a:t>
            </a:r>
            <a:r>
              <a:rPr lang="en-GB" sz="2400" dirty="0"/>
              <a:t>/Setis (guardians)</a:t>
            </a:r>
          </a:p>
          <a:p>
            <a:pPr marL="342900" indent="-342900">
              <a:buFontTx/>
              <a:buChar char="-"/>
            </a:pPr>
            <a:r>
              <a:rPr lang="en-GB" sz="2400" i="1" dirty="0"/>
              <a:t>Ruins of </a:t>
            </a:r>
            <a:r>
              <a:rPr lang="en-GB" sz="2400" i="1" dirty="0" err="1"/>
              <a:t>Ahn’Qiraj</a:t>
            </a:r>
            <a:r>
              <a:rPr lang="en-GB" sz="2400" i="1" dirty="0"/>
              <a:t> </a:t>
            </a:r>
            <a:r>
              <a:rPr lang="en-GB" sz="2400" dirty="0"/>
              <a:t>(10 men dungeon, Summer 2006)</a:t>
            </a:r>
          </a:p>
          <a:p>
            <a:pPr marL="800100" lvl="1" indent="-342900">
              <a:buFontTx/>
              <a:buChar char="-"/>
            </a:pPr>
            <a:r>
              <a:rPr lang="en-GB" sz="2400" noProof="0" dirty="0" err="1"/>
              <a:t>Horusath</a:t>
            </a:r>
            <a:r>
              <a:rPr lang="en-GB" sz="2400" noProof="0" dirty="0"/>
              <a:t> (guardians)</a:t>
            </a:r>
          </a:p>
          <a:p>
            <a:pPr marL="800100" lvl="1" indent="-342900">
              <a:buFontTx/>
              <a:buChar char="-"/>
            </a:pPr>
            <a:r>
              <a:rPr lang="en-GB" sz="2400" noProof="0" dirty="0" err="1"/>
              <a:t>Ossirian</a:t>
            </a:r>
            <a:r>
              <a:rPr lang="en-GB" sz="2400" noProof="0" dirty="0"/>
              <a:t> the Unscarred (dungeon main boss)</a:t>
            </a:r>
          </a:p>
          <a:p>
            <a:pPr lvl="1"/>
            <a:endParaRPr lang="en-GB" sz="2400" noProof="0" dirty="0"/>
          </a:p>
        </p:txBody>
      </p:sp>
      <p:pic>
        <p:nvPicPr>
          <p:cNvPr id="3" name="Picture 2" descr="A blue bird with gold and white outfit&#10;&#10;AI-generated content may be incorrect.">
            <a:extLst>
              <a:ext uri="{FF2B5EF4-FFF2-40B4-BE49-F238E27FC236}">
                <a16:creationId xmlns:a16="http://schemas.microsoft.com/office/drawing/2014/main" id="{F448657A-137C-1E84-B36B-E1AF7C258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874" y="1409535"/>
            <a:ext cx="2517599" cy="4038929"/>
          </a:xfrm>
          <a:prstGeom prst="rect">
            <a:avLst/>
          </a:prstGeom>
        </p:spPr>
      </p:pic>
      <p:pic>
        <p:nvPicPr>
          <p:cNvPr id="6" name="Picture 5" descr="A video game character with anubis&#10;&#10;AI-generated content may be incorrect.">
            <a:extLst>
              <a:ext uri="{FF2B5EF4-FFF2-40B4-BE49-F238E27FC236}">
                <a16:creationId xmlns:a16="http://schemas.microsoft.com/office/drawing/2014/main" id="{9B2FA87B-5789-5869-8376-CCDD690D8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3" y="1424153"/>
            <a:ext cx="3500897" cy="400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01274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0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0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0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0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8A55D-A37D-5A68-C7FB-D2DF3F854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a fantasy game">
            <a:extLst>
              <a:ext uri="{FF2B5EF4-FFF2-40B4-BE49-F238E27FC236}">
                <a16:creationId xmlns:a16="http://schemas.microsoft.com/office/drawing/2014/main" id="{C142B6BC-56DD-209E-E671-9DE9C41EF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92" y="441723"/>
            <a:ext cx="8957353" cy="59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50327"/>
      </p:ext>
    </p:extLst>
  </p:cSld>
  <p:clrMapOvr>
    <a:masterClrMapping/>
  </p:clrMapOvr>
  <p:transition>
    <p:cover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700B2-F27F-2B99-0122-94997B601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BFC6157B-B974-5E14-A910-7CDAA4DC1E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8883" y="431800"/>
            <a:ext cx="9751060" cy="620936"/>
          </a:xfrm>
        </p:spPr>
        <p:txBody>
          <a:bodyPr anchor="b">
            <a:normAutofit/>
          </a:bodyPr>
          <a:lstStyle/>
          <a:p>
            <a:pPr algn="ctr" eaLnBrk="1" hangingPunct="1"/>
            <a:r>
              <a:rPr lang="hr-HR" b="1" noProof="0" dirty="0" err="1"/>
              <a:t>WoW</a:t>
            </a:r>
            <a:r>
              <a:rPr lang="hr-HR" b="1" dirty="0"/>
              <a:t>: </a:t>
            </a:r>
            <a:r>
              <a:rPr lang="hr-HR" b="1" noProof="0" dirty="0" err="1"/>
              <a:t>Uldum</a:t>
            </a:r>
            <a:endParaRPr lang="en-GB" b="1" noProof="0" dirty="0"/>
          </a:p>
        </p:txBody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D72996D4-B786-E3BB-DA26-B083FE8F13C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953954" y="1484536"/>
            <a:ext cx="3541057" cy="4586065"/>
          </a:xfrm>
        </p:spPr>
        <p:txBody>
          <a:bodyPr>
            <a:normAutofit lnSpcReduction="10000"/>
          </a:bodyPr>
          <a:lstStyle/>
          <a:p>
            <a:pPr marL="342900" indent="-342900">
              <a:buFontTx/>
              <a:buChar char="-"/>
            </a:pPr>
            <a:r>
              <a:rPr lang="en-GB" sz="2400" noProof="0" dirty="0"/>
              <a:t>New region available since Cataclysm expansion (2010)</a:t>
            </a:r>
          </a:p>
          <a:p>
            <a:pPr marL="342900" indent="-342900">
              <a:buFontTx/>
              <a:buChar char="-"/>
            </a:pPr>
            <a:r>
              <a:rPr lang="en-GB" sz="2400" noProof="0" dirty="0"/>
              <a:t>Completely inspired by Nile region</a:t>
            </a:r>
          </a:p>
          <a:p>
            <a:pPr marL="342900" indent="-342900">
              <a:buFontTx/>
              <a:buChar char="-"/>
            </a:pPr>
            <a:r>
              <a:rPr lang="en-GB" sz="2400" noProof="0" dirty="0"/>
              <a:t>Pyramids and typical flora/fauna related with Egypt (vultures, hyenas, lions, </a:t>
            </a:r>
            <a:r>
              <a:rPr lang="en-GB" sz="2400" noProof="0" dirty="0" err="1"/>
              <a:t>crocolisk</a:t>
            </a:r>
            <a:r>
              <a:rPr lang="en-GB" sz="2400" noProof="0" dirty="0"/>
              <a:t>, scarabs, </a:t>
            </a:r>
            <a:r>
              <a:rPr lang="en-GB" sz="2400" noProof="0" dirty="0" err="1"/>
              <a:t>scorpids</a:t>
            </a:r>
            <a:r>
              <a:rPr lang="en-GB" sz="2400" noProof="0" dirty="0"/>
              <a:t>, snakes, wasps, camels, hawks etc.)</a:t>
            </a:r>
          </a:p>
          <a:p>
            <a:pPr lvl="1"/>
            <a:endParaRPr lang="en-GB" sz="2400" noProof="0" dirty="0"/>
          </a:p>
        </p:txBody>
      </p:sp>
      <p:pic>
        <p:nvPicPr>
          <p:cNvPr id="4" name="Picture 3" descr="A map of a fantasy world&#10;&#10;AI-generated content may be incorrect.">
            <a:extLst>
              <a:ext uri="{FF2B5EF4-FFF2-40B4-BE49-F238E27FC236}">
                <a16:creationId xmlns:a16="http://schemas.microsoft.com/office/drawing/2014/main" id="{948A2B44-D006-49C2-F7FD-2352DEE8B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1035968"/>
            <a:ext cx="7548175" cy="503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47902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B60B7-39AC-B29D-6ADA-DB574E00B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ater dam with trees and plants&#10;&#10;AI-generated content may be incorrect.">
            <a:extLst>
              <a:ext uri="{FF2B5EF4-FFF2-40B4-BE49-F238E27FC236}">
                <a16:creationId xmlns:a16="http://schemas.microsoft.com/office/drawing/2014/main" id="{7B928B1E-9F2D-47B3-49E3-F6D3A6961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404666"/>
            <a:ext cx="4838934" cy="3024334"/>
          </a:xfrm>
          <a:prstGeom prst="rect">
            <a:avLst/>
          </a:prstGeom>
        </p:spPr>
      </p:pic>
      <p:pic>
        <p:nvPicPr>
          <p:cNvPr id="5" name="Picture 4" descr="A video game screen capture&#10;&#10;AI-generated content may be incorrect.">
            <a:extLst>
              <a:ext uri="{FF2B5EF4-FFF2-40B4-BE49-F238E27FC236}">
                <a16:creationId xmlns:a16="http://schemas.microsoft.com/office/drawing/2014/main" id="{6A95E778-A94F-4952-7D34-897C15EDE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33" y="3458096"/>
            <a:ext cx="4838934" cy="2724319"/>
          </a:xfrm>
          <a:prstGeom prst="rect">
            <a:avLst/>
          </a:prstGeom>
        </p:spPr>
      </p:pic>
      <p:pic>
        <p:nvPicPr>
          <p:cNvPr id="7" name="Picture 6" descr="A video game screen capture&#10;&#10;AI-generated content may be incorrect.">
            <a:extLst>
              <a:ext uri="{FF2B5EF4-FFF2-40B4-BE49-F238E27FC236}">
                <a16:creationId xmlns:a16="http://schemas.microsoft.com/office/drawing/2014/main" id="{FFB25674-6A43-1786-FBAF-4441002F2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90" y="404666"/>
            <a:ext cx="4838935" cy="3024334"/>
          </a:xfrm>
          <a:prstGeom prst="rect">
            <a:avLst/>
          </a:prstGeom>
        </p:spPr>
      </p:pic>
      <p:pic>
        <p:nvPicPr>
          <p:cNvPr id="10" name="Picture 9" descr="A video game screen capture of a desert town&#10;&#10;AI-generated content may be incorrect.">
            <a:extLst>
              <a:ext uri="{FF2B5EF4-FFF2-40B4-BE49-F238E27FC236}">
                <a16:creationId xmlns:a16="http://schemas.microsoft.com/office/drawing/2014/main" id="{AC39359A-5BB8-CCF8-91C1-CCE7A96690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138" y="3421715"/>
            <a:ext cx="3729438" cy="279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74085"/>
      </p:ext>
    </p:extLst>
  </p:cSld>
  <p:clrMapOvr>
    <a:masterClrMapping/>
  </p:clrMapOvr>
  <p:transition>
    <p:cover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E5B23-5D26-2583-ECB0-6A49AD3B5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3" name="Rectangle 3">
            <a:extLst>
              <a:ext uri="{FF2B5EF4-FFF2-40B4-BE49-F238E27FC236}">
                <a16:creationId xmlns:a16="http://schemas.microsoft.com/office/drawing/2014/main" id="{D46CE2DB-1C26-5235-F603-7BF65FDCE99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318548" y="1484536"/>
            <a:ext cx="4176463" cy="4586065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en-GB" sz="2400" noProof="0" dirty="0"/>
              <a:t>Several dungeons inspired with ancient Egypt</a:t>
            </a:r>
          </a:p>
          <a:p>
            <a:pPr marL="342900" indent="-342900">
              <a:buFontTx/>
              <a:buChar char="-"/>
            </a:pPr>
            <a:r>
              <a:rPr lang="en-GB" sz="2400" i="1" noProof="0" dirty="0"/>
              <a:t>Lost city of </a:t>
            </a:r>
            <a:r>
              <a:rPr lang="en-GB" sz="2400" i="1" noProof="0" dirty="0" err="1"/>
              <a:t>Tol’vir</a:t>
            </a:r>
            <a:r>
              <a:rPr lang="en-GB" sz="2400" i="1" noProof="0" dirty="0"/>
              <a:t> </a:t>
            </a:r>
            <a:r>
              <a:rPr lang="en-GB" sz="2400" noProof="0" dirty="0"/>
              <a:t>(5 men dungeon)</a:t>
            </a:r>
          </a:p>
          <a:p>
            <a:pPr marL="342900" indent="-342900">
              <a:buFontTx/>
              <a:buChar char="-"/>
            </a:pPr>
            <a:r>
              <a:rPr lang="en-GB" sz="2400" noProof="0" dirty="0" err="1"/>
              <a:t>Sprinx</a:t>
            </a:r>
            <a:r>
              <a:rPr lang="en-GB" sz="2400" noProof="0" dirty="0"/>
              <a:t> like creatures</a:t>
            </a:r>
          </a:p>
          <a:p>
            <a:pPr marL="342900" indent="-342900">
              <a:buFontTx/>
              <a:buChar char="-"/>
            </a:pPr>
            <a:r>
              <a:rPr lang="en-GB" sz="2400" noProof="0" dirty="0"/>
              <a:t>Dark Pharaoh </a:t>
            </a:r>
            <a:r>
              <a:rPr lang="en-GB" sz="2400" noProof="0" dirty="0" err="1"/>
              <a:t>Tekahn</a:t>
            </a:r>
            <a:r>
              <a:rPr lang="en-GB" sz="2400" noProof="0" dirty="0"/>
              <a:t> (boss)</a:t>
            </a:r>
          </a:p>
          <a:p>
            <a:pPr marL="342900" indent="-342900">
              <a:buFontTx/>
              <a:buChar char="-"/>
            </a:pPr>
            <a:r>
              <a:rPr lang="en-GB" sz="2400" noProof="0" dirty="0"/>
              <a:t>Cyrus the Black (boss)</a:t>
            </a:r>
            <a:endParaRPr lang="hr-HR" sz="2400" dirty="0"/>
          </a:p>
        </p:txBody>
      </p:sp>
      <p:pic>
        <p:nvPicPr>
          <p:cNvPr id="6" name="Picture 5" descr="A video game character with wings and armor&#10;&#10;AI-generated content may be incorrect.">
            <a:extLst>
              <a:ext uri="{FF2B5EF4-FFF2-40B4-BE49-F238E27FC236}">
                <a16:creationId xmlns:a16="http://schemas.microsoft.com/office/drawing/2014/main" id="{1DAA1247-32C7-54C9-0E3C-F043DA005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95" y="1492672"/>
            <a:ext cx="3639285" cy="3959543"/>
          </a:xfrm>
          <a:prstGeom prst="rect">
            <a:avLst/>
          </a:prstGeom>
        </p:spPr>
      </p:pic>
      <p:pic>
        <p:nvPicPr>
          <p:cNvPr id="8" name="Picture 7" descr="A video game character with a mask&#10;&#10;AI-generated content may be incorrect.">
            <a:extLst>
              <a:ext uri="{FF2B5EF4-FFF2-40B4-BE49-F238E27FC236}">
                <a16:creationId xmlns:a16="http://schemas.microsoft.com/office/drawing/2014/main" id="{499807CB-1DBA-4990-D343-79A5F7F01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880" y="1492672"/>
            <a:ext cx="2860069" cy="395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94151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0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0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1D5B8-3DF5-6B85-2124-12DB154D0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3" name="Rectangle 3">
            <a:extLst>
              <a:ext uri="{FF2B5EF4-FFF2-40B4-BE49-F238E27FC236}">
                <a16:creationId xmlns:a16="http://schemas.microsoft.com/office/drawing/2014/main" id="{4EE4D82B-3077-70B4-244D-85D7F21E0C9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318548" y="1484536"/>
            <a:ext cx="4176463" cy="4586065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en-GB" sz="2400" i="1" noProof="0" dirty="0"/>
              <a:t>Halls of Origination </a:t>
            </a:r>
            <a:r>
              <a:rPr lang="en-GB" sz="2400" noProof="0" dirty="0"/>
              <a:t>(5 men dungeon) with 4 bosses:</a:t>
            </a:r>
          </a:p>
          <a:p>
            <a:pPr marL="342900" indent="-342900">
              <a:buFontTx/>
              <a:buChar char="-"/>
            </a:pPr>
            <a:r>
              <a:rPr lang="en-GB" sz="2400" noProof="0" dirty="0" err="1"/>
              <a:t>Isiset</a:t>
            </a:r>
            <a:endParaRPr lang="en-GB" sz="2400" noProof="0" dirty="0"/>
          </a:p>
          <a:p>
            <a:pPr marL="342900" indent="-342900">
              <a:buFontTx/>
              <a:buChar char="-"/>
            </a:pPr>
            <a:r>
              <a:rPr lang="en-GB" sz="2400" noProof="0" dirty="0" err="1"/>
              <a:t>Ammunae</a:t>
            </a:r>
            <a:endParaRPr lang="en-GB" sz="2400" noProof="0" dirty="0"/>
          </a:p>
          <a:p>
            <a:pPr marL="342900" indent="-342900">
              <a:buFontTx/>
              <a:buChar char="-"/>
            </a:pPr>
            <a:r>
              <a:rPr lang="en-GB" sz="2400" noProof="0" dirty="0" err="1"/>
              <a:t>Setesh</a:t>
            </a:r>
            <a:endParaRPr lang="en-GB" sz="2400" noProof="0" dirty="0"/>
          </a:p>
          <a:p>
            <a:pPr marL="342900" indent="-342900">
              <a:buFontTx/>
              <a:buChar char="-"/>
            </a:pPr>
            <a:r>
              <a:rPr lang="en-GB" sz="2400" noProof="0" dirty="0"/>
              <a:t>Rajh</a:t>
            </a:r>
          </a:p>
        </p:txBody>
      </p:sp>
      <p:pic>
        <p:nvPicPr>
          <p:cNvPr id="3" name="Picture 2" descr="A video game screen with a group of people in armor&#10;&#10;AI-generated content may be incorrect.">
            <a:extLst>
              <a:ext uri="{FF2B5EF4-FFF2-40B4-BE49-F238E27FC236}">
                <a16:creationId xmlns:a16="http://schemas.microsoft.com/office/drawing/2014/main" id="{9B9686B0-8266-1186-8C84-A5066A563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697137"/>
            <a:ext cx="6716830" cy="537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4275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0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0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oks Classic 16x9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01059.potx" id="{C5FD5170-17AC-4815-968A-FDC1AAB6E99D}" vid="{74C691A5-1550-4555-B870-169F3443F41D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1360476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TP102801058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706496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83ED4759-CFDD-43F0-817C-11D919719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003AC8-209A-4321-A17C-1B7A206433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D80E12-3BE9-4746-820E-FFB249F467F2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Classic book education presentation (widescreen)</Template>
  <TotalTime>322</TotalTime>
  <Words>880</Words>
  <Application>Microsoft Office PowerPoint</Application>
  <PresentationFormat>Custom</PresentationFormat>
  <Paragraphs>92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Aptos</vt:lpstr>
      <vt:lpstr>Aptos Display</vt:lpstr>
      <vt:lpstr>Arial</vt:lpstr>
      <vt:lpstr>Constantia</vt:lpstr>
      <vt:lpstr>Books Classic 16x9</vt:lpstr>
      <vt:lpstr>Custom Design</vt:lpstr>
      <vt:lpstr>Reception of Ancient Egypt in the video (computer) games published in the last 20 years  (2004/2005. – 2024/2025)</vt:lpstr>
      <vt:lpstr>Introduction</vt:lpstr>
      <vt:lpstr>World of Warcraft (2004/2005 - )</vt:lpstr>
      <vt:lpstr>WoW: Silithus</vt:lpstr>
      <vt:lpstr>PowerPoint Presentation</vt:lpstr>
      <vt:lpstr>WoW: Uldum</vt:lpstr>
      <vt:lpstr>PowerPoint Presentation</vt:lpstr>
      <vt:lpstr>PowerPoint Presentation</vt:lpstr>
      <vt:lpstr>PowerPoint Presentation</vt:lpstr>
      <vt:lpstr>PowerPoint Presentation</vt:lpstr>
      <vt:lpstr>Rise and Fall: Civilizations at War (2006)</vt:lpstr>
      <vt:lpstr>Smite(2014)</vt:lpstr>
      <vt:lpstr>Lara Croft and the Temple of Osiris (2014)</vt:lpstr>
      <vt:lpstr>Civilization VI (2016)</vt:lpstr>
      <vt:lpstr>PowerPoint Presentation</vt:lpstr>
      <vt:lpstr>Assassin’s Creed: Origions (2017)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Horizon: Forbbiden West (2022)</vt:lpstr>
      <vt:lpstr>PowerPoint Presentation</vt:lpstr>
      <vt:lpstr>PowerPoint Presentation</vt:lpstr>
      <vt:lpstr>PowerPoint Presentation</vt:lpstr>
      <vt:lpstr>Hogwarts Legacy (2023)</vt:lpstr>
      <vt:lpstr>Cyberpunk 2077: Phantom Legacy (2023)</vt:lpstr>
      <vt:lpstr>Total War: Pharaoh (2023)</vt:lpstr>
      <vt:lpstr>PowerPoint Presentation</vt:lpstr>
      <vt:lpstr>Indiana Jones and the Great Circle (2024)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Otpadnici i kriminalci u američkoj povijesti druge polovice 19. stoljeća</dc:title>
  <dc:creator>Mladen Tomorad</dc:creator>
  <cp:lastModifiedBy>Mladen Tomorad</cp:lastModifiedBy>
  <cp:revision>15</cp:revision>
  <dcterms:created xsi:type="dcterms:W3CDTF">2024-03-19T08:38:31Z</dcterms:created>
  <dcterms:modified xsi:type="dcterms:W3CDTF">2025-09-07T07:08:42Z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