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03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15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56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4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63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6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5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9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82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5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8A81EB5-3543-4048-89A4-B6E402B09BAE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77FD13-97C7-4B25-A4B2-7968CCC433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13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D55144-2D35-44A0-8010-AC064CDBE1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Znanost, neznanost i </a:t>
            </a:r>
            <a:r>
              <a:rPr lang="hr-HR" dirty="0" err="1"/>
              <a:t>pseudoznanost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1AD7BB-22A9-4762-830A-C23BB2C5F2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Uvod u znanstveni rad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</a:t>
            </a:r>
            <a:r>
              <a:rPr lang="hr-HR" dirty="0" err="1"/>
              <a:t>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80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DFCA0D-07B3-4B95-99E5-4447B8172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Znanost i ostali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DC9DF5F-56F4-4B8D-9312-92AAE4CD7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Što čini znanstveno objašnjenje i znanstvenu teoriju znanstvenom?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Problem verifikacije znanstvene teorije – ma koliko dobro mi potkrijepili znanstvenu teoriju opažanjima,  ma koliko ona imala dobru logičku strukturu, nikada ne možemo reći da je u potpunosti točna ili istinita.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Karl</a:t>
            </a:r>
            <a:r>
              <a:rPr lang="hr-HR" dirty="0"/>
              <a:t> Popper (1902-1994) – </a:t>
            </a:r>
            <a:r>
              <a:rPr lang="hr-HR" dirty="0" err="1"/>
              <a:t>falsifikabilnost</a:t>
            </a:r>
            <a:r>
              <a:rPr lang="hr-HR" dirty="0"/>
              <a:t> (opovrgljivost) znanstvenih teorija – da bi teorije bile znanstvene mora ih se načelno moći opovrgnuti nekim hipotetskim opažanjem, mjerenjem i dr.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Primjer tvrdnje: Svi labudovi su bijeli. Možemo li ovu tvrdnju načelno opovrgnuti? Možemo, tako da pronađemo nekog labuda koji nije bijel.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Carl Sagan (1934 – 1996) – primjer nevidljivog zmaja u garaži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Možemo li opovrgnuti ovu tvrdnju?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43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5F2083-1958-49C2-8B19-3FD175E7C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Znanost i opovrgavanje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87AE09-AC5E-4A37-B8CD-C91D44B22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Popper je tvrdio da npr. psihoanaliza i marksizam nisu znanstvene teorije.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Npr. psihoanaliza: njezina objašnjenja su kompatibilna s potpuno različitim ponašanjima – objašnjenje da neki muškarac ima Edipov kompleks – može ga imati i poslušan sin ali i buntovan adolescent. Bilo koji tip ponašanja da sin pokazuje, Edipov kompleks ga može protumačiti.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Marksizam: Neuspjeh predviđanja. Marksizam je predviđao revolucije u industrijaliziranim, kapitalističkim zemljama...međutim najveće revolucije su se dogodile u agrarnim zemljama. Marksisti ne priznaju poraz svoje teorije, nego smišljaju sve tajanstvenija i složenija </a:t>
            </a:r>
            <a:r>
              <a:rPr lang="hr-HR" sz="2400" i="1" dirty="0"/>
              <a:t>ad </a:t>
            </a:r>
            <a:r>
              <a:rPr lang="hr-HR" sz="2400" i="1" dirty="0" err="1"/>
              <a:t>hoc</a:t>
            </a:r>
            <a:r>
              <a:rPr lang="hr-HR" sz="2400" dirty="0"/>
              <a:t> objašnjenja. Popper – njihova teorija se ne može opovrgnuti jer kad god se suoče s problematičnim opažanjima, modificiraju teoriju.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949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4889F5-0BC3-4DFE-97F2-675CB8A73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Pseudoznanost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994D03-026A-4455-95AC-32DCEEDB6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Pseudoznanost</a:t>
            </a:r>
            <a:r>
              <a:rPr lang="hr-HR" dirty="0"/>
              <a:t> je sustav vjerovanja i tvrdnji koji tvrdi da jest znanost no nespojiv je sa znanstvenom metodom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Najčešći problemi: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Nije opovrgljiva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Daje </a:t>
            </a:r>
            <a:r>
              <a:rPr lang="hr-HR" i="1" dirty="0"/>
              <a:t>ad </a:t>
            </a:r>
            <a:r>
              <a:rPr lang="hr-HR" i="1" dirty="0" err="1"/>
              <a:t>hoc</a:t>
            </a:r>
            <a:r>
              <a:rPr lang="hr-HR" dirty="0"/>
              <a:t> objašnjenja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Nedovoljno ili preširoko definiranih pojmova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Nedostatak specifičnih mjerenja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Krivo korištenje znanstvenih pojmova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Zatvorenost prema znanstvenoj zajednici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Neobjašnjen uzročni mehanizam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Zbunjujuća upotreba jezika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40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39974C-D0E9-435C-A564-EB442475E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Primjeri </a:t>
            </a:r>
            <a:r>
              <a:rPr lang="hr-HR" dirty="0" err="1"/>
              <a:t>pseudoznanosti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30D890-E18F-40F3-AFA5-A8E7A128C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Je li astrologija </a:t>
            </a:r>
            <a:r>
              <a:rPr lang="hr-HR" dirty="0" err="1"/>
              <a:t>pseudoznanost</a:t>
            </a:r>
            <a:r>
              <a:rPr lang="hr-HR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Koje su temeljne tvrdnje astrologije?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Kako se mjeri utjecaj nebeskih tijela na pojedinca?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Jesu li predviđanja astrologije točna?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Koji je uzročni mehanizam utjecaja nebeskih tijela na događaje na zemlji?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Što je kada predviđanja astrologije nisu točna?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r-HR" dirty="0"/>
          </a:p>
          <a:p>
            <a:pPr lvl="1">
              <a:buFont typeface="Arial" panose="020B0604020202020204" pitchFamily="34" charset="0"/>
              <a:buChar char="•"/>
            </a:pPr>
            <a:endParaRPr lang="hr-H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dirty="0"/>
              <a:t>Razmislite i o ovima: Zemlja kao ravna ploča, homeopatija, </a:t>
            </a:r>
            <a:r>
              <a:rPr lang="hr-HR" dirty="0" err="1"/>
              <a:t>Feng</a:t>
            </a:r>
            <a:r>
              <a:rPr lang="hr-HR" dirty="0"/>
              <a:t> </a:t>
            </a:r>
            <a:r>
              <a:rPr lang="hr-HR" dirty="0" err="1"/>
              <a:t>shui</a:t>
            </a:r>
            <a:r>
              <a:rPr lang="hr-HR" dirty="0"/>
              <a:t>, </a:t>
            </a:r>
            <a:r>
              <a:rPr lang="hr-HR" dirty="0" err="1"/>
              <a:t>reiki</a:t>
            </a:r>
            <a:r>
              <a:rPr lang="hr-HR" dirty="0"/>
              <a:t> i dr.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hr-HR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98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5D4C1E-3F2C-4FAE-B677-B9557604C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Pseudoznanost</a:t>
            </a:r>
            <a:r>
              <a:rPr lang="hr-HR" dirty="0"/>
              <a:t> – zašto opstaje?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796D5A0-CC18-4B6C-B9DD-DF615587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i="1" dirty="0" err="1"/>
              <a:t>Confirmation</a:t>
            </a:r>
            <a:r>
              <a:rPr lang="hr-HR" sz="2400" i="1" dirty="0"/>
              <a:t> </a:t>
            </a:r>
            <a:r>
              <a:rPr lang="hr-HR" sz="2400" i="1" dirty="0" err="1"/>
              <a:t>bias</a:t>
            </a:r>
            <a:r>
              <a:rPr lang="hr-HR" sz="2400" i="1" dirty="0"/>
              <a:t> </a:t>
            </a:r>
            <a:r>
              <a:rPr lang="hr-HR" sz="2400" dirty="0"/>
              <a:t>– tendencija da se dokazi interpretiraju tako da odgovaraju već postojećim vjerovanjima ili predrasudama osobe.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Vjerovanje u „staro znanje” – vjerovanje da su stare ili nestale civilizacije znale nešto što je današnja civilizacija izgubila.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 err="1"/>
              <a:t>Barnumov</a:t>
            </a:r>
            <a:r>
              <a:rPr lang="hr-HR" sz="2400" dirty="0"/>
              <a:t> (</a:t>
            </a:r>
            <a:r>
              <a:rPr lang="hr-HR" sz="2400" dirty="0" err="1"/>
              <a:t>Forerov</a:t>
            </a:r>
            <a:r>
              <a:rPr lang="hr-HR" sz="2400" dirty="0"/>
              <a:t>) učinak – pojedinci pripisuju visoku razinu točnosti predviđanjima za koja misle da su pripremljena baš za njih osobno.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Nerazumijevanje stvarnog značenja riječi, teorija i sl.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400" dirty="0"/>
              <a:t>Nada u ozdravljenje...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96099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20DA7CD-B82F-426D-8A80-BC35E0B5E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Pseudoznanost</a:t>
            </a:r>
            <a:r>
              <a:rPr lang="hr-HR" dirty="0"/>
              <a:t> i politika – tragična priča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03A24D-CE49-4657-87A2-B150916FF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dirty="0" err="1"/>
              <a:t>Lisjenkoizam</a:t>
            </a:r>
            <a:r>
              <a:rPr lang="hr-HR" dirty="0"/>
              <a:t> (prema </a:t>
            </a:r>
            <a:r>
              <a:rPr lang="hr-HR" dirty="0" err="1"/>
              <a:t>Trofim</a:t>
            </a:r>
            <a:r>
              <a:rPr lang="hr-HR" dirty="0"/>
              <a:t> </a:t>
            </a:r>
            <a:r>
              <a:rPr lang="hr-HR" dirty="0" err="1"/>
              <a:t>Lisjenko</a:t>
            </a:r>
            <a:r>
              <a:rPr lang="hr-HR" dirty="0"/>
              <a:t>) – pseudoznanstvena teorija od kasnih 1920-ih do početka 1960-ih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Odbacivala je postojanje gena i zakone nasljeđivanja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Tvrdila je da se stečene osobine nasljeđuju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Smatrala da se raž može pretvoriti u pšenicu a pšenica u ječam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Bila je pod zaštitom sovjetske komunističke ideologije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Nije pokazao očekivane rezultate u prinosu hrane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dirty="0"/>
              <a:t>Zbog njega su nastradali mnogi znanstvenici koji su opovrgavali (znanstveno) </a:t>
            </a:r>
            <a:r>
              <a:rPr lang="hr-HR" dirty="0" err="1"/>
              <a:t>lisjenkoizam</a:t>
            </a:r>
            <a:r>
              <a:rPr lang="hr-HR" dirty="0"/>
              <a:t> (npr. </a:t>
            </a:r>
            <a:r>
              <a:rPr lang="hr-HR" dirty="0" err="1"/>
              <a:t>Nikolaj</a:t>
            </a:r>
            <a:r>
              <a:rPr lang="hr-HR" dirty="0"/>
              <a:t> </a:t>
            </a:r>
            <a:r>
              <a:rPr lang="hr-HR" dirty="0" err="1"/>
              <a:t>Vavilov</a:t>
            </a:r>
            <a:r>
              <a:rPr lang="hr-HR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9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231</TotalTime>
  <Words>541</Words>
  <Application>Microsoft Office PowerPoint</Application>
  <PresentationFormat>Široki zaslon</PresentationFormat>
  <Paragraphs>49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Retrospektiva</vt:lpstr>
      <vt:lpstr>Znanost, neznanost i pseudoznanost</vt:lpstr>
      <vt:lpstr>Znanost i ostali</vt:lpstr>
      <vt:lpstr>Znanost i opovrgavanje</vt:lpstr>
      <vt:lpstr>Pseudoznanost</vt:lpstr>
      <vt:lpstr>Primjeri pseudoznanosti</vt:lpstr>
      <vt:lpstr>Pseudoznanost – zašto opstaje?</vt:lpstr>
      <vt:lpstr>Pseudoznanost i politika – tragična priča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Znanost, neznanost i pseudoznanost</dc:title>
  <dc:creator>Dario Pavic</dc:creator>
  <cp:lastModifiedBy>Dario Pavic</cp:lastModifiedBy>
  <cp:revision>12</cp:revision>
  <dcterms:created xsi:type="dcterms:W3CDTF">2018-10-29T10:48:17Z</dcterms:created>
  <dcterms:modified xsi:type="dcterms:W3CDTF">2018-10-29T14:40:07Z</dcterms:modified>
</cp:coreProperties>
</file>