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58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77492-A8D7-4B29-867C-FF44A99D2CFE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19FFC-10A9-436B-BF7E-2EEE31803202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621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77492-A8D7-4B29-867C-FF44A99D2CFE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19FFC-10A9-436B-BF7E-2EEE31803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716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77492-A8D7-4B29-867C-FF44A99D2CFE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19FFC-10A9-436B-BF7E-2EEE31803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390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77492-A8D7-4B29-867C-FF44A99D2CFE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19FFC-10A9-436B-BF7E-2EEE31803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688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sekcij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77492-A8D7-4B29-867C-FF44A99D2CFE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19FFC-10A9-436B-BF7E-2EEE31803202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7722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77492-A8D7-4B29-867C-FF44A99D2CFE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19FFC-10A9-436B-BF7E-2EEE31803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513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77492-A8D7-4B29-867C-FF44A99D2CFE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19FFC-10A9-436B-BF7E-2EEE31803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284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77492-A8D7-4B29-867C-FF44A99D2CFE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19FFC-10A9-436B-BF7E-2EEE31803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378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77492-A8D7-4B29-867C-FF44A99D2CFE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19FFC-10A9-436B-BF7E-2EEE31803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425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89D77492-A8D7-4B29-867C-FF44A99D2CFE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0E19FFC-10A9-436B-BF7E-2EEE31803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561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77492-A8D7-4B29-867C-FF44A99D2CFE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19FFC-10A9-436B-BF7E-2EEE31803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69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9D77492-A8D7-4B29-867C-FF44A99D2CFE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0E19FFC-10A9-436B-BF7E-2EEE31803202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4986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C6CDE36-8510-4261-9F89-EDF0B33B3E3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/>
              <a:t>Znanost – uvod	</a:t>
            </a:r>
            <a:endParaRPr lang="en-US" dirty="0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339577D5-9964-4CAC-A0B9-4E2D42D9D0B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/>
              <a:t>Uvod u znanstveni rad</a:t>
            </a:r>
          </a:p>
          <a:p>
            <a:r>
              <a:rPr lang="hr-HR" dirty="0"/>
              <a:t>Doc. dr. </a:t>
            </a:r>
            <a:r>
              <a:rPr lang="hr-HR" dirty="0" err="1"/>
              <a:t>sc</a:t>
            </a:r>
            <a:r>
              <a:rPr lang="hr-HR" dirty="0"/>
              <a:t>. Dario </a:t>
            </a:r>
            <a:r>
              <a:rPr lang="hr-HR" dirty="0" err="1"/>
              <a:t>pavić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767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8C06B2A-6A7C-4815-A6C3-FCDA9C1126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Znanstvena teorija</a:t>
            </a:r>
            <a:endParaRPr lang="en-US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3775953C-829B-486E-93B7-2C7843DEE4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hr-HR" altLang="sr-Latn-RS" sz="2800" dirty="0">
                <a:ea typeface="ＭＳ Ｐゴシック" panose="020B0600070205080204" pitchFamily="34" charset="-128"/>
              </a:rPr>
              <a:t>Znanstvena teorija je skup iskaza o širem aspektu stvarnosti koji se temelji na znanstveno provjerenim informacijama.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altLang="sr-Latn-RS" sz="2800" dirty="0">
                <a:ea typeface="ＭＳ Ｐゴシック" panose="020B0600070205080204" pitchFamily="34" charset="-128"/>
              </a:rPr>
              <a:t>Znanstvena teorija obuhvaća više provjerenih znanstvenih hipoteza.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altLang="sr-Latn-RS" sz="2800" dirty="0">
                <a:ea typeface="ＭＳ Ｐゴシック" panose="020B0600070205080204" pitchFamily="34" charset="-128"/>
              </a:rPr>
              <a:t>Znanstvena teorija predmet je preispitivanja.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altLang="sr-Latn-RS" sz="2800" dirty="0">
                <a:ea typeface="ＭＳ Ｐゴシック" panose="020B0600070205080204" pitchFamily="34" charset="-128"/>
              </a:rPr>
              <a:t>Primjeri znanstvenih teorija: teorija evolucije prirodnom selekcijom, teorija relativnosti, strukturalna teorija, teorija velikog praska, teorija tektonskih ploča...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sr-Latn-RS" dirty="0">
              <a:ea typeface="ＭＳ Ｐゴシック" panose="020B0600070205080204" pitchFamily="34" charset="-128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11683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CEFD580-EC1C-4DB1-B848-F3238812A4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Znanstveno objašnjenje</a:t>
            </a:r>
            <a:endParaRPr lang="en-US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1C6759C1-3CA1-4D82-B343-F66E864DAD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indent="-571500">
              <a:buNone/>
            </a:pPr>
            <a:r>
              <a:rPr lang="hr-HR" altLang="sr-Latn-RS" dirty="0">
                <a:ea typeface="ＭＳ Ｐゴシック" panose="020B0600070205080204" pitchFamily="34" charset="-128"/>
              </a:rPr>
              <a:t>	Carl Hempel</a:t>
            </a:r>
          </a:p>
          <a:p>
            <a:pPr marL="571500" indent="-571500">
              <a:buFont typeface="Wingdings" panose="05000000000000000000" pitchFamily="2" charset="2"/>
              <a:buAutoNum type="arabicPeriod"/>
            </a:pPr>
            <a:r>
              <a:rPr lang="hr-HR" altLang="sr-Latn-RS" dirty="0">
                <a:ea typeface="ＭＳ Ｐゴシック" panose="020B0600070205080204" pitchFamily="34" charset="-128"/>
              </a:rPr>
              <a:t>Iz premisa mora slijediti zaključak</a:t>
            </a:r>
          </a:p>
          <a:p>
            <a:pPr marL="571500" indent="-571500">
              <a:buFont typeface="Wingdings" panose="05000000000000000000" pitchFamily="2" charset="2"/>
              <a:buAutoNum type="arabicPeriod"/>
            </a:pPr>
            <a:r>
              <a:rPr lang="hr-HR" altLang="sr-Latn-RS" dirty="0">
                <a:ea typeface="ＭＳ Ｐゴシック" panose="020B0600070205080204" pitchFamily="34" charset="-128"/>
              </a:rPr>
              <a:t>Sve premise moraju biti istinite</a:t>
            </a:r>
          </a:p>
          <a:p>
            <a:pPr marL="571500" indent="-571500">
              <a:buFont typeface="Wingdings" panose="05000000000000000000" pitchFamily="2" charset="2"/>
              <a:buAutoNum type="arabicPeriod"/>
            </a:pPr>
            <a:r>
              <a:rPr lang="hr-HR" altLang="sr-Latn-RS" dirty="0">
                <a:ea typeface="ＭＳ Ｐゴシック" panose="020B0600070205080204" pitchFamily="34" charset="-128"/>
              </a:rPr>
              <a:t>Premise moraju sadržavati barem jedan opći zakon</a:t>
            </a:r>
            <a:endParaRPr lang="en-US" altLang="sr-Latn-RS" dirty="0">
              <a:ea typeface="ＭＳ Ｐゴシック" panose="020B0600070205080204" pitchFamily="34" charset="-128"/>
            </a:endParaRPr>
          </a:p>
          <a:p>
            <a:pPr marL="571500" indent="-571500"/>
            <a:endParaRPr lang="hr-HR" altLang="sr-Latn-RS" dirty="0">
              <a:ea typeface="ＭＳ Ｐゴシック" panose="020B0600070205080204" pitchFamily="34" charset="-128"/>
            </a:endParaRPr>
          </a:p>
          <a:p>
            <a:pPr marL="571500" indent="-571500"/>
            <a:r>
              <a:rPr lang="hr-HR" altLang="sr-Latn-RS" dirty="0">
                <a:ea typeface="ＭＳ Ｐゴシック" panose="020B0600070205080204" pitchFamily="34" charset="-128"/>
              </a:rPr>
              <a:t>Primjer: Zašto je ova biljka uvenula?</a:t>
            </a:r>
          </a:p>
          <a:p>
            <a:pPr marL="571500" indent="-571500">
              <a:buFont typeface="Wingdings" panose="05000000000000000000" pitchFamily="2" charset="2"/>
              <a:buAutoNum type="arabicPeriod"/>
            </a:pPr>
            <a:r>
              <a:rPr lang="hr-HR" altLang="sr-Latn-RS" dirty="0">
                <a:ea typeface="ＭＳ Ｐゴシック" panose="020B0600070205080204" pitchFamily="34" charset="-128"/>
              </a:rPr>
              <a:t>Sve biljke trebaju svjetlo da bi preživjele</a:t>
            </a:r>
          </a:p>
          <a:p>
            <a:pPr marL="571500" indent="-571500">
              <a:buFont typeface="Wingdings" panose="05000000000000000000" pitchFamily="2" charset="2"/>
              <a:buAutoNum type="arabicPeriod"/>
            </a:pPr>
            <a:r>
              <a:rPr lang="hr-HR" altLang="sr-Latn-RS" dirty="0">
                <a:ea typeface="ＭＳ Ｐゴシック" panose="020B0600070205080204" pitchFamily="34" charset="-128"/>
              </a:rPr>
              <a:t>Biljka je bila u mraku</a:t>
            </a:r>
          </a:p>
          <a:p>
            <a:pPr marL="571500" indent="-571500">
              <a:buFont typeface="Wingdings" panose="05000000000000000000" pitchFamily="2" charset="2"/>
              <a:buAutoNum type="arabicPeriod"/>
            </a:pPr>
            <a:r>
              <a:rPr lang="hr-HR" altLang="sr-Latn-RS" dirty="0">
                <a:ea typeface="ＭＳ Ｐゴシック" panose="020B0600070205080204" pitchFamily="34" charset="-128"/>
              </a:rPr>
              <a:t>Stoga, Biljka je uvenula</a:t>
            </a:r>
            <a:endParaRPr lang="en-US" altLang="sr-Latn-RS" dirty="0">
              <a:ea typeface="ＭＳ Ｐゴシック" panose="020B0600070205080204" pitchFamily="34" charset="-128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52539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AC2A43C-B59D-4B42-A427-D82D9CAEDF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Znanstveno objašnjenje</a:t>
            </a:r>
            <a:endParaRPr lang="en-US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2F5E07EB-7EC0-498E-8E77-F3E1A7AC14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hr-HR" altLang="sr-Latn-RS" sz="2800" dirty="0">
                <a:ea typeface="ＭＳ Ｐゴシック" panose="020B0600070205080204" pitchFamily="34" charset="-128"/>
              </a:rPr>
              <a:t>Problem </a:t>
            </a:r>
            <a:r>
              <a:rPr lang="hr-HR" altLang="sr-Latn-RS" sz="2800" dirty="0" err="1">
                <a:ea typeface="ＭＳ Ｐゴシック" panose="020B0600070205080204" pitchFamily="34" charset="-128"/>
              </a:rPr>
              <a:t>simterije</a:t>
            </a:r>
            <a:r>
              <a:rPr lang="hr-HR" altLang="sr-Latn-RS" sz="2800" dirty="0">
                <a:ea typeface="ＭＳ Ｐゴシック" panose="020B0600070205080204" pitchFamily="34" charset="-128"/>
              </a:rPr>
              <a:t> – primjer motke i sunca</a:t>
            </a:r>
            <a:endParaRPr lang="ta-IN" altLang="sr-Latn-RS" sz="2800" dirty="0">
              <a:ea typeface="ＭＳ Ｐゴシック" panose="020B0600070205080204" pitchFamily="34" charset="-128"/>
            </a:endParaRPr>
          </a:p>
          <a:p>
            <a:pPr>
              <a:buNone/>
            </a:pPr>
            <a:r>
              <a:rPr lang="ta-IN" altLang="sr-Latn-RS" sz="2800" dirty="0">
                <a:ea typeface="ＭＳ Ｐゴシック" panose="020B0600070205080204" pitchFamily="34" charset="-128"/>
              </a:rPr>
              <a:t>Rješenje: navođenje uzroka i mehanizma djelovanja</a:t>
            </a:r>
            <a:endParaRPr lang="hr-HR" altLang="sr-Latn-RS" sz="2800" dirty="0">
              <a:ea typeface="ＭＳ Ｐゴシック" panose="020B0600070205080204" pitchFamily="34" charset="-128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hr-HR" altLang="sr-Latn-RS" sz="2800" dirty="0">
                <a:ea typeface="ＭＳ Ｐゴシック" panose="020B0600070205080204" pitchFamily="34" charset="-128"/>
              </a:rPr>
              <a:t>Problem irelevantnosti – primjer muškarca i kontracepcijskih tableta</a:t>
            </a:r>
          </a:p>
          <a:p>
            <a:pPr>
              <a:defRPr/>
            </a:pPr>
            <a:r>
              <a:rPr lang="hr-HR" sz="2800" dirty="0"/>
              <a:t>Objašnjenje mora biti kauzalno (uzročno) – kakvo NE smije biti?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hr-HR" sz="2800" dirty="0"/>
              <a:t>Kauzalna objašnjenja ne smiju biti ista kao istiniti iskazi o uzrocima – primjer: osoba koja je jela jastoga</a:t>
            </a:r>
          </a:p>
          <a:p>
            <a:pPr>
              <a:defRPr/>
            </a:pPr>
            <a:r>
              <a:rPr lang="hr-HR" sz="2800" dirty="0"/>
              <a:t>Navesti kauzalni mehanizam! </a:t>
            </a:r>
          </a:p>
          <a:p>
            <a:pPr>
              <a:buFont typeface="Arial" panose="020B0604020202020204" pitchFamily="34" charset="0"/>
              <a:buChar char="•"/>
            </a:pPr>
            <a:endParaRPr lang="hr-HR" altLang="sr-Latn-RS" dirty="0">
              <a:ea typeface="ＭＳ Ｐゴシック" panose="020B0600070205080204" pitchFamily="34" charset="-128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29909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4FC573E-37F3-4144-89F5-9D0CEA0559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Znanstveno objašnjenje</a:t>
            </a:r>
            <a:endParaRPr lang="en-US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55A459F5-2A9D-43C9-ABA1-19E064DB26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14350" indent="-514350">
              <a:buFont typeface="+mj-lt"/>
              <a:buAutoNum type="arabicPeriod" startAt="2"/>
              <a:defRPr/>
            </a:pPr>
            <a:r>
              <a:rPr lang="hr-HR" dirty="0"/>
              <a:t>Kauzalna objašnjenja ne smiju biti istovjetna tvrdnjama o korelaciji – primjer: rode</a:t>
            </a:r>
          </a:p>
          <a:p>
            <a:pPr>
              <a:defRPr/>
            </a:pPr>
            <a:r>
              <a:rPr lang="hr-HR" dirty="0"/>
              <a:t>Povezanost dviju pojava ne znači nužno da jedna uzrokuje drugu – mogućnost treće pojave</a:t>
            </a:r>
          </a:p>
          <a:p>
            <a:pPr marL="514350" indent="-514350">
              <a:buFont typeface="+mj-lt"/>
              <a:buAutoNum type="arabicPeriod" startAt="3"/>
              <a:defRPr/>
            </a:pPr>
            <a:r>
              <a:rPr lang="hr-HR" dirty="0"/>
              <a:t>Kauzalna objašnjenja ne smiju biti istovjetna tvrdnjama o nužnosti – primjer: čovjek koji je obolio od raka</a:t>
            </a:r>
          </a:p>
          <a:p>
            <a:pPr marL="0" indent="0">
              <a:buNone/>
              <a:defRPr/>
            </a:pPr>
            <a:r>
              <a:rPr lang="hr-HR" dirty="0"/>
              <a:t>Objasniti zašto se nešto dogodilo </a:t>
            </a:r>
            <a:r>
              <a:rPr lang="hr-HR" i="1" dirty="0"/>
              <a:t>onako kako</a:t>
            </a:r>
            <a:r>
              <a:rPr lang="hr-HR" dirty="0"/>
              <a:t> se dogodilo.</a:t>
            </a:r>
          </a:p>
          <a:p>
            <a:pPr marL="514350" indent="-514350">
              <a:buFont typeface="+mj-lt"/>
              <a:buAutoNum type="arabicPeriod" startAt="4"/>
              <a:defRPr/>
            </a:pPr>
            <a:r>
              <a:rPr lang="hr-HR" dirty="0"/>
              <a:t>Kauzalna objašnjenja ne smiju biti „pričanje priča” – </a:t>
            </a:r>
          </a:p>
          <a:p>
            <a:pPr>
              <a:defRPr/>
            </a:pPr>
            <a:r>
              <a:rPr lang="hr-HR" dirty="0"/>
              <a:t>Objasniti nešto onako kako se dogodilo, a ne kako se moglo dogoditi</a:t>
            </a:r>
          </a:p>
          <a:p>
            <a:pPr>
              <a:defRPr/>
            </a:pPr>
            <a:r>
              <a:rPr lang="hr-HR" dirty="0"/>
              <a:t>Istinite priče – </a:t>
            </a:r>
            <a:r>
              <a:rPr lang="hr-HR" dirty="0" err="1"/>
              <a:t>Just-so</a:t>
            </a:r>
            <a:r>
              <a:rPr lang="hr-HR" dirty="0"/>
              <a:t> </a:t>
            </a:r>
            <a:r>
              <a:rPr lang="hr-HR" dirty="0" err="1"/>
              <a:t>Stories</a:t>
            </a:r>
            <a:r>
              <a:rPr lang="hr-HR" dirty="0"/>
              <a:t> – npr. zašto slon ima dugu surlu? </a:t>
            </a:r>
          </a:p>
          <a:p>
            <a:pPr marL="514350" indent="-514350">
              <a:buFont typeface="Verdana" panose="020B0604030504040204" pitchFamily="34" charset="0"/>
              <a:buAutoNum type="arabicPeriod" startAt="5"/>
            </a:pPr>
            <a:r>
              <a:rPr lang="hr-HR" altLang="en-US" dirty="0">
                <a:ea typeface="ＭＳ Ｐゴシック" panose="020B0600070205080204" pitchFamily="34" charset="-128"/>
              </a:rPr>
              <a:t>Kauzalna objašnjenja ne smiju biti istovjetna predviđanjima- primjer: ograda oko čovjeka, sudjelovanje u zajedničkom pothvatu</a:t>
            </a:r>
          </a:p>
          <a:p>
            <a:pPr marL="0" indent="0">
              <a:buNone/>
            </a:pPr>
            <a:r>
              <a:rPr lang="hr-HR" altLang="en-US" dirty="0">
                <a:ea typeface="ＭＳ Ｐゴシック" panose="020B0600070205080204" pitchFamily="34" charset="-128"/>
              </a:rPr>
              <a:t>Moguća suprotna tumačenja istog događaja (predviđanja)</a:t>
            </a:r>
          </a:p>
          <a:p>
            <a:pPr marL="0" indent="0">
              <a:buNone/>
            </a:pPr>
            <a:r>
              <a:rPr lang="hr-HR" altLang="en-US" dirty="0">
                <a:ea typeface="ＭＳ Ｐゴシック" panose="020B0600070205080204" pitchFamily="34" charset="-128"/>
              </a:rPr>
              <a:t>Predviđati se može i bez znanja o kauzalnom mehanizmu</a:t>
            </a:r>
          </a:p>
          <a:p>
            <a:pPr marL="0" indent="0">
              <a:buNone/>
              <a:defRPr/>
            </a:pPr>
            <a:endParaRPr lang="hr-H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58042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6C1B327-EFCA-4E5D-9333-E4AA2936B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Znanstvena promjena</a:t>
            </a:r>
            <a:endParaRPr lang="en-US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6A7E743-A194-4A8B-A6B7-82B2C23EED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Kako znanost napreduje? Kako znanstvene teorije smjenjuju jedna drugu?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Dvije suprotstavljene pozicije: logički pozitivisti i Thomas </a:t>
            </a:r>
            <a:r>
              <a:rPr lang="hr-HR" dirty="0" err="1"/>
              <a:t>Kuhn</a:t>
            </a:r>
            <a:r>
              <a:rPr lang="hr-HR" dirty="0"/>
              <a:t> (1992-1996)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Logički pozitivisti – znanost napreduje linearnom akumulacijom novog znanja. Kod odabira koja teorija bolje objašnjava stvarnost, kriteriji odabira su objektivni i znanstveni.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r-HR" dirty="0"/>
              <a:t>Razlikovanje konteksta otkrića i konteksta opravdanja. Kontekst otkrića – kako je netko došao do neke ideje (hipoteze) – može biti neracionalni proces (san, pad jabuke na glavu...). Kontekst opravdanja – sustavan i racionalan proces vrednovanja ideje ili hipoteze znanstvenom metodom.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Thomas </a:t>
            </a:r>
            <a:r>
              <a:rPr lang="hr-HR" dirty="0" err="1"/>
              <a:t>Kuhn</a:t>
            </a:r>
            <a:r>
              <a:rPr lang="hr-HR" dirty="0"/>
              <a:t> – znanost ne napreduje linearno nego ciklički. Ono što smatramo znanstvenom istinom se ne može ustanoviti objektivnim kriterijima, nego se definira konsenzusom u znanstvenoj zajednici.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70664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20AF9DC-25BC-491A-98A4-42CAB580F8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Znanstvena Promjena - </a:t>
            </a:r>
            <a:r>
              <a:rPr lang="hr-HR" dirty="0" err="1"/>
              <a:t>Kuhn</a:t>
            </a:r>
            <a:endParaRPr lang="en-US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368438C9-D8A6-4566-9B43-0EB8E0A070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hr-HR" dirty="0" err="1"/>
              <a:t>Kuhn</a:t>
            </a:r>
            <a:r>
              <a:rPr lang="hr-HR" dirty="0"/>
              <a:t> tvrdi: znanost doživljava periodične revolucije kada dolazi do promjene paradigme.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Paradigma je množina znanstvenih teorija koja čini cijeli jedan svjetonazor (pogled na svijet).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Za vrijeme jedne paradigme vrijedi tzv. normalna znanost tijekom koje znanstvenici poboljšavaju, dorađuju i utvrđuju tu paradigmu.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No, istražujući, znanstvenici dolaze do određenih spoznaja ili fenomena koje ne mogu objasniti vladajućom paradigmom (tzv. anomalije). Trude se objasniti ove anomalije vladajućom paradigmom, no one se nakupljaju i dovode paradigmu u pitanje.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Tada se događa znanstvena revolucija koja potpuno dokida vladajuću paradigmu i ruši do tada </a:t>
            </a:r>
            <a:r>
              <a:rPr lang="hr-HR"/>
              <a:t>postojeći svjetonazor</a:t>
            </a:r>
            <a:r>
              <a:rPr lang="hr-HR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Nakon revolucije polako se ustanovljava nova normalna znanost i nova paradigma i proces se ponavlja.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543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CC003DA-0065-4A57-885A-EA30FB24A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Znanstvena metoda </a:t>
            </a:r>
            <a:endParaRPr lang="en-US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8CC300C0-FB52-4D10-869C-33BB4A510D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hr-HR" sz="3200" dirty="0"/>
              <a:t>Ono što razlikuje znanost od ostalih ljudskih aktivnosti (umjetnost, religija i dr.) jest korištenje znanstvene metode da bi se došlo do spoznaje tj. znanja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3200" dirty="0"/>
              <a:t>Što je znanstvena metoda?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altLang="sr-Latn-RS" sz="3200" dirty="0">
                <a:ea typeface="ＭＳ Ｐゴシック" panose="020B0600070205080204" pitchFamily="34" charset="-128"/>
              </a:rPr>
              <a:t>Znanstvena metoda je skup tehnika za istraživanje fenomena, stjecanje novog znanja i ispravljanje i integriranje prethodnog znanja.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93263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805E150-7472-4920-82ED-90B3DA584C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Znanstvena metoda - povijest</a:t>
            </a:r>
            <a:endParaRPr lang="en-US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1C5D87C7-9AAE-4C24-AD44-B326E003A8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Od početaka čovječanstva, čovjek je nastojao objasniti svijet oko sebe i svoje mjesto u njemu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Prva rečenica Aristotelove „Metafizike” – Svi ljudi teže znanju po naravi.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U početku su to bila mitološka i religijska objašnjenja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Razvoj začetaka znanstvenog mišljenja kod starih civilizacija Egipta, Babilona i Mezopotamije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Prvi obuhvatniji sustavi znanstvenog mišljenja – antička Grčka, posebice Aristotel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Aristotel – iz opažanja se mogu zaključiti opći principi, dok se izvođenjem iz općih principa mogu provjeriti daljnja opažanja – induktivno-deduktivna metoda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Novovjeka znanost – važnost opažanja (empirizam) i izvođenja dokaza iz općih principa (racionalizam)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7826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09C3294-CE43-48B9-931F-97C3FA1FF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Empirizam - indukcija</a:t>
            </a:r>
            <a:endParaRPr lang="en-US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DCB6333F-223E-4F27-A478-154EB4F8AB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Francis Bacon (1561 – 1626) – važnost opažanja fenomena stvarnosti nasuprot „ispraznoj” spekulaciji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Naš um je sklon predrasudama – tzv. idoli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Način zaključivanja – indukcija – zaključivanje s pojedinačnog na općenito</a:t>
            </a:r>
          </a:p>
          <a:p>
            <a:pPr>
              <a:buNone/>
            </a:pPr>
            <a:r>
              <a:rPr lang="hr-HR" dirty="0"/>
              <a:t>Primjer: </a:t>
            </a:r>
          </a:p>
          <a:p>
            <a:pPr>
              <a:buNone/>
            </a:pPr>
            <a:r>
              <a:rPr lang="hr-HR" altLang="sr-Latn-RS" dirty="0">
                <a:ea typeface="ＭＳ Ｐゴシック" panose="020B0600070205080204" pitchFamily="34" charset="-128"/>
              </a:rPr>
              <a:t>Prvih pet jaja u kutiji su trula</a:t>
            </a:r>
          </a:p>
          <a:p>
            <a:pPr>
              <a:buNone/>
            </a:pPr>
            <a:r>
              <a:rPr lang="hr-HR" altLang="sr-Latn-RS" dirty="0">
                <a:ea typeface="ＭＳ Ｐゴシック" panose="020B0600070205080204" pitchFamily="34" charset="-128"/>
              </a:rPr>
              <a:t>Sva jaja u kutiji imaju isti rok trajanja</a:t>
            </a:r>
          </a:p>
          <a:p>
            <a:pPr>
              <a:buNone/>
            </a:pPr>
            <a:r>
              <a:rPr lang="hr-HR" altLang="sr-Latn-RS" dirty="0">
                <a:ea typeface="ＭＳ Ｐゴシック" panose="020B0600070205080204" pitchFamily="34" charset="-128"/>
              </a:rPr>
              <a:t>Stoga, šesto jaje će biti trulo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altLang="sr-Latn-RS" dirty="0">
                <a:ea typeface="ＭＳ Ｐゴシック" panose="020B0600070205080204" pitchFamily="34" charset="-128"/>
              </a:rPr>
              <a:t>Problem indukcije – nemogućnost sigurnog zaključivanja na općenito – Crni labud</a:t>
            </a:r>
            <a:endParaRPr lang="en-US" altLang="sr-Latn-RS" dirty="0">
              <a:ea typeface="ＭＳ Ｐゴシック" panose="020B0600070205080204" pitchFamily="34" charset="-128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96720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019411B-A445-4BE4-B43E-68A693134A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Racionalizam - dedukcija</a:t>
            </a:r>
            <a:endParaRPr lang="en-US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4CF9F2E8-2447-4389-8B0C-E08633BCDD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Rene Descartes (1596 – 1650) – vjerovanje da se do prvih principa može doći korištenjem samo razuma, a ne opažanjem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 Racionalizmu pogodovao razvoj matematike – iz manjeg skupa aksioma mogu se izvesti pojedinačna objašnjenja svijeta – primjer pravokutnog trokuta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Način zaključivanja – dedukcija – zaključivanje s općenitog na pojedinačno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Primjer:</a:t>
            </a:r>
          </a:p>
          <a:p>
            <a:pPr>
              <a:buNone/>
            </a:pPr>
            <a:r>
              <a:rPr lang="hr-HR" altLang="sr-Latn-RS" dirty="0">
                <a:ea typeface="ＭＳ Ｐゴシック" panose="020B0600070205080204" pitchFamily="34" charset="-128"/>
              </a:rPr>
              <a:t>Svi Francuzi vole bijelo vino</a:t>
            </a:r>
          </a:p>
          <a:p>
            <a:pPr>
              <a:buNone/>
            </a:pPr>
            <a:r>
              <a:rPr lang="hr-HR" altLang="sr-Latn-RS" dirty="0">
                <a:ea typeface="ＭＳ Ｐゴシック" panose="020B0600070205080204" pitchFamily="34" charset="-128"/>
              </a:rPr>
              <a:t>Pierre je Francuz</a:t>
            </a:r>
          </a:p>
          <a:p>
            <a:pPr>
              <a:buNone/>
            </a:pPr>
            <a:r>
              <a:rPr lang="hr-HR" altLang="sr-Latn-RS" dirty="0">
                <a:ea typeface="ＭＳ Ｐゴシック" panose="020B0600070205080204" pitchFamily="34" charset="-128"/>
              </a:rPr>
              <a:t>Stoga, Pierre voli bijelo vino</a:t>
            </a:r>
            <a:endParaRPr lang="en-US" altLang="sr-Latn-RS" dirty="0">
              <a:ea typeface="ＭＳ Ｐゴシック" panose="020B0600070205080204" pitchFamily="34" charset="-128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52957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5B6DBF2-11EB-454C-87E0-92DF1A4C22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Znanstvena metoda - nastavak</a:t>
            </a:r>
            <a:endParaRPr lang="en-US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232C651E-E4FC-4442-A1CA-F0C909CC6B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hr-HR" sz="2400" dirty="0"/>
              <a:t>Pretpostavka znanosti i znanstvene metode je znanstveni realizam – uvjerenje da svijet postoji i stvaran je neovisno o našem iskustvu i načinu interpretiranja.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2400" dirty="0"/>
              <a:t>Uz to, pretpostavka jest da se o svijetu može nešto saznati koristeći opažanje (indukciju) i izvođenje iz općenitih načela (dedukciju).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2400" dirty="0"/>
              <a:t>Stoga: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2400" dirty="0"/>
              <a:t>1. </a:t>
            </a:r>
            <a:r>
              <a:rPr lang="hr-HR" altLang="sr-Latn-RS" sz="2400" dirty="0">
                <a:ea typeface="ＭＳ Ｐゴシック" panose="020B0600070205080204" pitchFamily="34" charset="-128"/>
              </a:rPr>
              <a:t>Znanstvena metoda mora se temeljiti na prikupljanju opažljivih i mjerljivih dokaza koji su podložni posebnim pravilima rasuđivanja.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2400" dirty="0"/>
              <a:t>2. </a:t>
            </a:r>
            <a:r>
              <a:rPr lang="hr-HR" altLang="sr-Latn-RS" sz="2400" dirty="0">
                <a:ea typeface="ＭＳ Ｐゴシック" panose="020B0600070205080204" pitchFamily="34" charset="-128"/>
              </a:rPr>
              <a:t>Znanstvena metoda sastoji se od prikupljanja podataka opažanjem i eksperimentiranjem, i od formulacije i testiranja hipoteza.</a:t>
            </a:r>
            <a:endParaRPr lang="en-US" altLang="sr-Latn-RS" sz="2400" dirty="0">
              <a:ea typeface="ＭＳ Ｐゴシック" panose="020B0600070205080204" pitchFamily="34" charset="-128"/>
            </a:endParaRPr>
          </a:p>
          <a:p>
            <a:pPr marL="0" indent="0">
              <a:buNone/>
            </a:pPr>
            <a:endParaRPr lang="hr-H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79765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FF710A4-029F-462D-AC37-800C403698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Hipoteza</a:t>
            </a:r>
            <a:endParaRPr lang="en-US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D990D920-39D7-4FD0-B0F4-D6B25789C4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 </a:t>
            </a:r>
            <a:r>
              <a:rPr lang="hr-HR" altLang="sr-Latn-RS" sz="2400" dirty="0">
                <a:ea typeface="ＭＳ Ｐゴシック" panose="020B0600070205080204" pitchFamily="34" charset="-128"/>
              </a:rPr>
              <a:t>Hipoteza je moguće objašnjenje opažljivog i mjerljivog fenomena i izriče se kao izjavna rečenica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altLang="sr-Latn-RS" sz="2400" dirty="0">
                <a:ea typeface="ＭＳ Ｐゴシック" panose="020B0600070205080204" pitchFamily="34" charset="-128"/>
              </a:rPr>
              <a:t>Primjer: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altLang="sr-Latn-RS" sz="2400" dirty="0">
                <a:ea typeface="ＭＳ Ｐゴシック" panose="020B0600070205080204" pitchFamily="34" charset="-128"/>
              </a:rPr>
              <a:t>Niži socioekonomski status ispitanika je povezan s višom konzumacijom alkohola</a:t>
            </a:r>
          </a:p>
          <a:p>
            <a:pPr>
              <a:buFont typeface="Arial" panose="020B0604020202020204" pitchFamily="34" charset="0"/>
              <a:buChar char="•"/>
            </a:pPr>
            <a:endParaRPr lang="hr-HR" altLang="sr-Latn-RS" sz="2400" dirty="0">
              <a:ea typeface="ＭＳ Ｐゴシック" panose="020B0600070205080204" pitchFamily="34" charset="-128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hr-HR" altLang="sr-Latn-RS" sz="2400" dirty="0">
                <a:ea typeface="ＭＳ Ｐゴシック" panose="020B0600070205080204" pitchFamily="34" charset="-128"/>
              </a:rPr>
              <a:t>Ovako formulirana tvrdnja se provjerava prikupljanjem empirijskih podataka.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altLang="sr-Latn-RS" sz="2400" dirty="0">
                <a:ea typeface="ＭＳ Ｐゴシック" panose="020B0600070205080204" pitchFamily="34" charset="-128"/>
              </a:rPr>
              <a:t>Nakon analize podataka, hipoteza može biti potvrđena ili odbačena</a:t>
            </a:r>
          </a:p>
          <a:p>
            <a:pPr>
              <a:buFont typeface="Arial" panose="020B0604020202020204" pitchFamily="34" charset="0"/>
              <a:buChar char="•"/>
            </a:pPr>
            <a:endParaRPr lang="hr-HR" altLang="sr-Latn-RS" sz="2400" dirty="0">
              <a:ea typeface="ＭＳ Ｐゴシック" panose="020B0600070205080204" pitchFamily="34" charset="-128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92854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FB0B349-594B-4DED-8972-5BEB15109B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Algoritam znanstvene metode</a:t>
            </a:r>
            <a:endParaRPr lang="en-US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ACCAAAC2-C888-437C-8BA5-794C4AB361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•"/>
            </a:pPr>
            <a:r>
              <a:rPr lang="hr-HR" altLang="sr-Latn-RS" dirty="0">
                <a:ea typeface="ＭＳ Ｐゴシック" panose="020B0600070205080204" pitchFamily="34" charset="-128"/>
              </a:rPr>
              <a:t>Definiraj problem</a:t>
            </a:r>
          </a:p>
          <a:p>
            <a:pPr>
              <a:buFontTx/>
              <a:buChar char="•"/>
            </a:pPr>
            <a:r>
              <a:rPr lang="hr-HR" altLang="sr-Latn-RS" dirty="0">
                <a:ea typeface="ＭＳ Ｐゴシック" panose="020B0600070205080204" pitchFamily="34" charset="-128"/>
              </a:rPr>
              <a:t>Prikupi informacije – promatraj</a:t>
            </a:r>
          </a:p>
          <a:p>
            <a:pPr>
              <a:buFontTx/>
              <a:buChar char="•"/>
            </a:pPr>
            <a:r>
              <a:rPr lang="hr-HR" altLang="sr-Latn-RS" dirty="0">
                <a:ea typeface="ＭＳ Ｐゴシック" panose="020B0600070205080204" pitchFamily="34" charset="-128"/>
              </a:rPr>
              <a:t>Formiraj hipotezu</a:t>
            </a:r>
          </a:p>
          <a:p>
            <a:pPr>
              <a:buFontTx/>
              <a:buChar char="•"/>
            </a:pPr>
            <a:r>
              <a:rPr lang="hr-HR" altLang="sr-Latn-RS" dirty="0">
                <a:ea typeface="ＭＳ Ｐゴシック" panose="020B0600070205080204" pitchFamily="34" charset="-128"/>
              </a:rPr>
              <a:t>Prikupi podatke i izvrši eksperiment</a:t>
            </a:r>
          </a:p>
          <a:p>
            <a:pPr>
              <a:buFontTx/>
              <a:buChar char="•"/>
            </a:pPr>
            <a:r>
              <a:rPr lang="hr-HR" altLang="sr-Latn-RS" dirty="0">
                <a:ea typeface="ＭＳ Ｐゴシック" panose="020B0600070205080204" pitchFamily="34" charset="-128"/>
              </a:rPr>
              <a:t>Analiziraj podatke</a:t>
            </a:r>
          </a:p>
          <a:p>
            <a:pPr>
              <a:buFontTx/>
              <a:buChar char="•"/>
            </a:pPr>
            <a:r>
              <a:rPr lang="hr-HR" altLang="sr-Latn-RS" dirty="0">
                <a:ea typeface="ＭＳ Ｐゴシック" panose="020B0600070205080204" pitchFamily="34" charset="-128"/>
              </a:rPr>
              <a:t>Interpretiraj podatke i izvedi zaključke koji s</a:t>
            </a:r>
            <a:r>
              <a:rPr lang="ta-IN" altLang="sr-Latn-RS" dirty="0">
                <a:ea typeface="ＭＳ Ｐゴシック" panose="020B0600070205080204" pitchFamily="34" charset="-128"/>
              </a:rPr>
              <a:t>l</a:t>
            </a:r>
            <a:r>
              <a:rPr lang="hr-HR" altLang="sr-Latn-RS" dirty="0">
                <a:ea typeface="ＭＳ Ｐゴシック" panose="020B0600070205080204" pitchFamily="34" charset="-128"/>
              </a:rPr>
              <a:t>uže kao polazište za nove hipoteze</a:t>
            </a:r>
          </a:p>
          <a:p>
            <a:pPr>
              <a:buFontTx/>
              <a:buChar char="•"/>
            </a:pPr>
            <a:r>
              <a:rPr lang="hr-HR" altLang="sr-Latn-RS" dirty="0">
                <a:ea typeface="ＭＳ Ｐゴシック" panose="020B0600070205080204" pitchFamily="34" charset="-128"/>
              </a:rPr>
              <a:t>Objavi rezultate</a:t>
            </a:r>
          </a:p>
          <a:p>
            <a:pPr>
              <a:buFontTx/>
              <a:buChar char="•"/>
            </a:pPr>
            <a:r>
              <a:rPr lang="hr-HR" altLang="sr-Latn-RS" dirty="0">
                <a:ea typeface="ＭＳ Ｐゴシック" panose="020B0600070205080204" pitchFamily="34" charset="-128"/>
              </a:rPr>
              <a:t>Ponovo testiraj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45775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8">
            <a:extLst>
              <a:ext uri="{FF2B5EF4-FFF2-40B4-BE49-F238E27FC236}">
                <a16:creationId xmlns:a16="http://schemas.microsoft.com/office/drawing/2014/main" id="{4E4490D0-3672-446A-AC12-B4830333BD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9CB82C2-DF65-4EC1-8280-F201D50F57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7E1D4427-852B-4B37-8E76-0E9F1810BA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FA4CD5CB-D209-4D70-8CA4-629731C59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1B41619F-5FD0-48D5-B73A-D239FE9AFC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41110" y="639097"/>
            <a:ext cx="3401961" cy="368601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600">
                <a:solidFill>
                  <a:schemeClr val="tx1">
                    <a:lumMod val="85000"/>
                    <a:lumOff val="15000"/>
                  </a:schemeClr>
                </a:solidFill>
              </a:rPr>
              <a:t>Algoritam znanstvene metode</a:t>
            </a:r>
          </a:p>
        </p:txBody>
      </p:sp>
      <p:pic>
        <p:nvPicPr>
          <p:cNvPr id="4" name="Content Placeholder 4" descr="overview_scientific_method2.gif">
            <a:extLst>
              <a:ext uri="{FF2B5EF4-FFF2-40B4-BE49-F238E27FC236}">
                <a16:creationId xmlns:a16="http://schemas.microsoft.com/office/drawing/2014/main" id="{E54A5898-2379-4A70-8BE6-01DF527930A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0125" r="-40125"/>
          <a:stretch>
            <a:fillRect/>
          </a:stretch>
        </p:blipFill>
        <p:spPr>
          <a:xfrm>
            <a:off x="633999" y="1323915"/>
            <a:ext cx="6912217" cy="3686487"/>
          </a:xfrm>
          <a:prstGeom prst="rect">
            <a:avLst/>
          </a:prstGeom>
        </p:spPr>
      </p:pic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5C6A2BAE-B461-4B55-8E1F-0722ABDD13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209305" y="4343400"/>
            <a:ext cx="3200400" cy="0"/>
          </a:xfrm>
          <a:prstGeom prst="line">
            <a:avLst/>
          </a:prstGeom>
          <a:ln w="6350">
            <a:solidFill>
              <a:schemeClr val="tx2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B4C27B90-DF2B-4D00-BA07-18ED774CD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93ACC25-C262-417A-8AA9-0641C772BD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0544313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61</TotalTime>
  <Words>1001</Words>
  <Application>Microsoft Office PowerPoint</Application>
  <PresentationFormat>Široki zaslon</PresentationFormat>
  <Paragraphs>102</Paragraphs>
  <Slides>15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7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15</vt:i4>
      </vt:variant>
    </vt:vector>
  </HeadingPairs>
  <TitlesOfParts>
    <vt:vector size="23" baseType="lpstr">
      <vt:lpstr>ＭＳ Ｐゴシック</vt:lpstr>
      <vt:lpstr>Arial</vt:lpstr>
      <vt:lpstr>Calibri</vt:lpstr>
      <vt:lpstr>Calibri Light</vt:lpstr>
      <vt:lpstr>Latha</vt:lpstr>
      <vt:lpstr>Verdana</vt:lpstr>
      <vt:lpstr>Wingdings</vt:lpstr>
      <vt:lpstr>Retrospektiva</vt:lpstr>
      <vt:lpstr>Znanost – uvod </vt:lpstr>
      <vt:lpstr>Znanstvena metoda </vt:lpstr>
      <vt:lpstr>Znanstvena metoda - povijest</vt:lpstr>
      <vt:lpstr>Empirizam - indukcija</vt:lpstr>
      <vt:lpstr>Racionalizam - dedukcija</vt:lpstr>
      <vt:lpstr>Znanstvena metoda - nastavak</vt:lpstr>
      <vt:lpstr>Hipoteza</vt:lpstr>
      <vt:lpstr>Algoritam znanstvene metode</vt:lpstr>
      <vt:lpstr>Algoritam znanstvene metode</vt:lpstr>
      <vt:lpstr>Znanstvena teorija</vt:lpstr>
      <vt:lpstr>Znanstveno objašnjenje</vt:lpstr>
      <vt:lpstr>Znanstveno objašnjenje</vt:lpstr>
      <vt:lpstr>Znanstveno objašnjenje</vt:lpstr>
      <vt:lpstr>Znanstvena promjena</vt:lpstr>
      <vt:lpstr>Znanstvena Promjena - Kuhn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Znanost – uvod </dc:title>
  <dc:creator>Dario Pavic</dc:creator>
  <cp:lastModifiedBy>Dario Pavic</cp:lastModifiedBy>
  <cp:revision>15</cp:revision>
  <dcterms:created xsi:type="dcterms:W3CDTF">2018-10-29T10:03:31Z</dcterms:created>
  <dcterms:modified xsi:type="dcterms:W3CDTF">2018-10-29T14:58:36Z</dcterms:modified>
</cp:coreProperties>
</file>