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9" r:id="rId5"/>
    <p:sldId id="272" r:id="rId6"/>
    <p:sldId id="270" r:id="rId7"/>
    <p:sldId id="271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1" autoAdjust="0"/>
  </p:normalViewPr>
  <p:slideViewPr>
    <p:cSldViewPr>
      <p:cViewPr varScale="1">
        <p:scale>
          <a:sx n="92" d="100"/>
          <a:sy n="92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FF7420-4195-4536-B4B9-C794E417C593}" type="datetimeFigureOut">
              <a:rPr lang="hr-HR" smtClean="0"/>
              <a:pPr/>
              <a:t>15.6.2016.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B5A2A3-20AD-4F9F-BC2F-434E56FAE02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nsk.hr/e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zagreb.arhiv.hr/en/hr/hda/fs-ovi/metropolitana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nsk.hr/en/croatian-book-month-2015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ajaminterliber.zagreb?fref=ts" TargetMode="External"/><Relationship Id="rId2" Type="http://schemas.openxmlformats.org/officeDocument/2006/relationships/hyperlink" Target="http://www.zv.hr/default.aspx?id=50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Book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Library</a:t>
            </a:r>
            <a:r>
              <a:rPr lang="hr-HR" dirty="0" smtClean="0"/>
              <a:t> </a:t>
            </a:r>
            <a:r>
              <a:rPr lang="hr-HR" dirty="0" err="1" smtClean="0"/>
              <a:t>History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r>
              <a:rPr lang="hr-HR" dirty="0" smtClean="0"/>
              <a:t> </a:t>
            </a:r>
            <a:r>
              <a:rPr lang="hr-HR" dirty="0" err="1" smtClean="0"/>
              <a:t>Cultural</a:t>
            </a:r>
            <a:r>
              <a:rPr lang="hr-HR" dirty="0" smtClean="0"/>
              <a:t> </a:t>
            </a:r>
            <a:r>
              <a:rPr lang="hr-HR" dirty="0" err="1" smtClean="0"/>
              <a:t>Teritory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82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Dr. sc. Lucija </a:t>
            </a:r>
            <a:r>
              <a:rPr lang="hr-HR" dirty="0" smtClean="0"/>
              <a:t>Krešić</a:t>
            </a:r>
          </a:p>
          <a:p>
            <a:r>
              <a:rPr lang="hr-HR" dirty="0" smtClean="0"/>
              <a:t>lkresic@hrstud.hr</a:t>
            </a:r>
            <a:endParaRPr lang="hr-HR" dirty="0" smtClean="0"/>
          </a:p>
          <a:p>
            <a:r>
              <a:rPr lang="hr-HR" dirty="0" smtClean="0"/>
              <a:t>Department for Latin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r>
              <a:rPr lang="hr-HR" dirty="0" smtClean="0"/>
              <a:t> </a:t>
            </a:r>
            <a:r>
              <a:rPr lang="hr-HR" dirty="0" err="1" smtClean="0"/>
              <a:t>Latinism</a:t>
            </a:r>
            <a:endParaRPr lang="hr-HR" dirty="0" smtClean="0"/>
          </a:p>
          <a:p>
            <a:r>
              <a:rPr lang="hr-HR" dirty="0" err="1" smtClean="0"/>
              <a:t>Ac</a:t>
            </a:r>
            <a:r>
              <a:rPr lang="hr-HR" dirty="0" smtClean="0"/>
              <a:t>. </a:t>
            </a:r>
            <a:r>
              <a:rPr lang="hr-HR" dirty="0" err="1"/>
              <a:t>y</a:t>
            </a:r>
            <a:r>
              <a:rPr lang="hr-HR" dirty="0" err="1" smtClean="0"/>
              <a:t>ear</a:t>
            </a:r>
            <a:r>
              <a:rPr lang="hr-HR" dirty="0" smtClean="0"/>
              <a:t> </a:t>
            </a:r>
            <a:r>
              <a:rPr lang="hr-HR" dirty="0" smtClean="0"/>
              <a:t>2016/2017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118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Syllabi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844824"/>
            <a:ext cx="6777317" cy="4176464"/>
          </a:xfrm>
        </p:spPr>
        <p:txBody>
          <a:bodyPr>
            <a:normAutofit fontScale="92500" lnSpcReduction="20000"/>
          </a:bodyPr>
          <a:lstStyle/>
          <a:p>
            <a:r>
              <a:rPr lang="hr-HR" dirty="0" err="1" smtClean="0"/>
              <a:t>Introduction</a:t>
            </a:r>
            <a:r>
              <a:rPr lang="hr-HR" dirty="0" smtClean="0"/>
              <a:t>. </a:t>
            </a:r>
            <a:r>
              <a:rPr lang="hr-HR" dirty="0" err="1" smtClean="0"/>
              <a:t>Literacy</a:t>
            </a:r>
            <a:r>
              <a:rPr lang="hr-HR" dirty="0" smtClean="0"/>
              <a:t> </a:t>
            </a:r>
            <a:r>
              <a:rPr lang="hr-HR" dirty="0" err="1" smtClean="0"/>
              <a:t>begennings</a:t>
            </a:r>
            <a:r>
              <a:rPr lang="hr-HR" dirty="0" smtClean="0"/>
              <a:t> on Croatian </a:t>
            </a:r>
            <a:r>
              <a:rPr lang="hr-HR" dirty="0" err="1" smtClean="0"/>
              <a:t>territory</a:t>
            </a:r>
            <a:r>
              <a:rPr lang="hr-HR" dirty="0" smtClean="0"/>
              <a:t>. </a:t>
            </a:r>
            <a:r>
              <a:rPr lang="hr-HR" dirty="0"/>
              <a:t>Croatian </a:t>
            </a:r>
            <a:r>
              <a:rPr lang="hr-HR" dirty="0" err="1"/>
              <a:t>literacy</a:t>
            </a:r>
            <a:r>
              <a:rPr lang="hr-HR" dirty="0"/>
              <a:t> on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languages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 smtClean="0"/>
              <a:t>scripts</a:t>
            </a:r>
            <a:r>
              <a:rPr lang="hr-HR" dirty="0" smtClean="0"/>
              <a:t>. </a:t>
            </a:r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oldest</a:t>
            </a:r>
            <a:r>
              <a:rPr lang="hr-HR" dirty="0" smtClean="0"/>
              <a:t> Latin </a:t>
            </a:r>
            <a:r>
              <a:rPr lang="hr-HR" dirty="0" err="1" smtClean="0"/>
              <a:t>manuscripts</a:t>
            </a:r>
            <a:r>
              <a:rPr lang="hr-HR" dirty="0" smtClean="0"/>
              <a:t> – </a:t>
            </a:r>
            <a:r>
              <a:rPr lang="hr-HR" i="1" dirty="0" err="1" smtClean="0"/>
              <a:t>Euangeliarium</a:t>
            </a:r>
            <a:r>
              <a:rPr lang="hr-HR" i="1" dirty="0" smtClean="0"/>
              <a:t> </a:t>
            </a:r>
            <a:r>
              <a:rPr lang="hr-HR" i="1" dirty="0" err="1" smtClean="0"/>
              <a:t>Spalatense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i="1" dirty="0" err="1" smtClean="0"/>
              <a:t>Passionale</a:t>
            </a:r>
            <a:r>
              <a:rPr lang="hr-HR" i="1" dirty="0" smtClean="0"/>
              <a:t> MR 164.</a:t>
            </a:r>
          </a:p>
          <a:p>
            <a:r>
              <a:rPr lang="hr-HR" dirty="0" smtClean="0"/>
              <a:t>Old </a:t>
            </a: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Slavonic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. </a:t>
            </a:r>
            <a:r>
              <a:rPr lang="hr-HR" dirty="0" err="1" smtClean="0"/>
              <a:t>Glagolitic</a:t>
            </a:r>
            <a:r>
              <a:rPr lang="hr-HR" dirty="0" smtClean="0"/>
              <a:t> </a:t>
            </a:r>
            <a:r>
              <a:rPr lang="hr-HR" dirty="0" err="1" smtClean="0"/>
              <a:t>script</a:t>
            </a:r>
            <a:r>
              <a:rPr lang="hr-HR" dirty="0" smtClean="0"/>
              <a:t>. </a:t>
            </a:r>
            <a:r>
              <a:rPr lang="hr-HR" dirty="0" err="1" smtClean="0"/>
              <a:t>Cyrillic</a:t>
            </a:r>
            <a:r>
              <a:rPr lang="hr-HR" dirty="0" smtClean="0"/>
              <a:t> </a:t>
            </a:r>
            <a:r>
              <a:rPr lang="hr-HR" dirty="0" err="1" smtClean="0"/>
              <a:t>script</a:t>
            </a:r>
            <a:r>
              <a:rPr lang="hr-HR" dirty="0" smtClean="0"/>
              <a:t>. Old </a:t>
            </a: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Slavonic</a:t>
            </a:r>
            <a:r>
              <a:rPr lang="hr-HR" dirty="0" smtClean="0"/>
              <a:t> Canon.  </a:t>
            </a:r>
          </a:p>
          <a:p>
            <a:r>
              <a:rPr lang="hr-HR" dirty="0" smtClean="0"/>
              <a:t>European </a:t>
            </a:r>
            <a:r>
              <a:rPr lang="hr-HR" dirty="0" err="1"/>
              <a:t>m</a:t>
            </a:r>
            <a:r>
              <a:rPr lang="hr-HR" dirty="0" err="1" smtClean="0"/>
              <a:t>edieval</a:t>
            </a:r>
            <a:r>
              <a:rPr lang="hr-HR" dirty="0" smtClean="0"/>
              <a:t> </a:t>
            </a:r>
            <a:r>
              <a:rPr lang="hr-HR" i="1" dirty="0" err="1"/>
              <a:t>s</a:t>
            </a:r>
            <a:r>
              <a:rPr lang="hr-HR" i="1" dirty="0" err="1" smtClean="0"/>
              <a:t>criptoria</a:t>
            </a:r>
            <a:r>
              <a:rPr lang="hr-HR" dirty="0" smtClean="0"/>
              <a:t>; </a:t>
            </a:r>
            <a:r>
              <a:rPr lang="hr-HR" dirty="0" err="1" smtClean="0"/>
              <a:t>Dalmatian</a:t>
            </a:r>
            <a:r>
              <a:rPr lang="hr-HR" dirty="0" smtClean="0"/>
              <a:t> </a:t>
            </a:r>
            <a:r>
              <a:rPr lang="hr-HR" dirty="0" err="1"/>
              <a:t>m</a:t>
            </a:r>
            <a:r>
              <a:rPr lang="hr-HR" dirty="0" err="1" smtClean="0"/>
              <a:t>edieval</a:t>
            </a:r>
            <a:r>
              <a:rPr lang="hr-HR" dirty="0" smtClean="0"/>
              <a:t> </a:t>
            </a:r>
            <a:r>
              <a:rPr lang="hr-HR" i="1" dirty="0" err="1"/>
              <a:t>s</a:t>
            </a:r>
            <a:r>
              <a:rPr lang="hr-HR" i="1" dirty="0" err="1" smtClean="0"/>
              <a:t>criptoria</a:t>
            </a:r>
            <a:r>
              <a:rPr lang="hr-HR" dirty="0" smtClean="0"/>
              <a:t>. </a:t>
            </a:r>
            <a:r>
              <a:rPr lang="hr-HR" dirty="0" err="1" smtClean="0"/>
              <a:t>Codicology</a:t>
            </a:r>
            <a:r>
              <a:rPr lang="hr-HR" dirty="0" smtClean="0"/>
              <a:t>, </a:t>
            </a:r>
            <a:r>
              <a:rPr lang="hr-HR" dirty="0" err="1" smtClean="0"/>
              <a:t>paleography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err="1" smtClean="0"/>
              <a:t>Metropolitana</a:t>
            </a:r>
            <a:r>
              <a:rPr lang="hr-HR" dirty="0" smtClean="0"/>
              <a:t> </a:t>
            </a:r>
            <a:r>
              <a:rPr lang="hr-HR" dirty="0" err="1" smtClean="0"/>
              <a:t>Library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/>
              <a:t>o</a:t>
            </a:r>
            <a:r>
              <a:rPr lang="hr-HR" dirty="0" err="1" smtClean="0"/>
              <a:t>ldest</a:t>
            </a:r>
            <a:r>
              <a:rPr lang="hr-HR" dirty="0" smtClean="0"/>
              <a:t> </a:t>
            </a:r>
            <a:r>
              <a:rPr lang="hr-HR" dirty="0" err="1"/>
              <a:t>b</a:t>
            </a:r>
            <a:r>
              <a:rPr lang="hr-HR" dirty="0" err="1" smtClean="0"/>
              <a:t>ooks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Archdiocese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smtClean="0"/>
              <a:t>Zagreb.</a:t>
            </a:r>
            <a:endParaRPr lang="hr-HR" dirty="0" smtClean="0"/>
          </a:p>
          <a:p>
            <a:r>
              <a:rPr lang="hr-HR" dirty="0" err="1" smtClean="0"/>
              <a:t>Gutenberg’s</a:t>
            </a:r>
            <a:r>
              <a:rPr lang="hr-HR" dirty="0" smtClean="0"/>
              <a:t> </a:t>
            </a:r>
            <a:r>
              <a:rPr lang="hr-HR" dirty="0" err="1"/>
              <a:t>p</a:t>
            </a:r>
            <a:r>
              <a:rPr lang="hr-HR" dirty="0" err="1" smtClean="0"/>
              <a:t>rinting</a:t>
            </a:r>
            <a:r>
              <a:rPr lang="hr-HR" dirty="0" smtClean="0"/>
              <a:t> </a:t>
            </a:r>
            <a:r>
              <a:rPr lang="hr-HR" dirty="0" smtClean="0"/>
              <a:t>p</a:t>
            </a:r>
            <a:r>
              <a:rPr lang="hr-HR" dirty="0" smtClean="0"/>
              <a:t>ress. </a:t>
            </a:r>
            <a:endParaRPr lang="hr-HR" dirty="0" smtClean="0"/>
          </a:p>
          <a:p>
            <a:r>
              <a:rPr lang="hr-HR" dirty="0" smtClean="0"/>
              <a:t>Latin </a:t>
            </a:r>
            <a:r>
              <a:rPr lang="hr-HR" i="1" dirty="0" err="1" smtClean="0"/>
              <a:t>incunabula</a:t>
            </a:r>
            <a:r>
              <a:rPr lang="hr-HR" dirty="0" smtClean="0"/>
              <a:t> / </a:t>
            </a:r>
            <a:r>
              <a:rPr lang="hr-HR" dirty="0" err="1" smtClean="0"/>
              <a:t>Glagolitic</a:t>
            </a:r>
            <a:r>
              <a:rPr lang="hr-HR" dirty="0" smtClean="0"/>
              <a:t> </a:t>
            </a:r>
            <a:r>
              <a:rPr lang="hr-HR" i="1" dirty="0" err="1" smtClean="0"/>
              <a:t>incunabula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Croatian </a:t>
            </a:r>
            <a:r>
              <a:rPr lang="hr-HR" dirty="0" err="1" smtClean="0"/>
              <a:t>teritory</a:t>
            </a:r>
            <a:r>
              <a:rPr lang="hr-HR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800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1143000"/>
          </a:xfrm>
        </p:spPr>
        <p:txBody>
          <a:bodyPr/>
          <a:lstStyle/>
          <a:p>
            <a:r>
              <a:rPr lang="hr-HR" dirty="0" err="1" smtClean="0"/>
              <a:t>Syllabi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1907704"/>
            <a:ext cx="6777317" cy="3924925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endParaRPr lang="hr-HR" dirty="0" smtClean="0"/>
          </a:p>
          <a:p>
            <a:r>
              <a:rPr lang="hr-HR" dirty="0" smtClean="0"/>
              <a:t>National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University</a:t>
            </a:r>
            <a:r>
              <a:rPr lang="hr-HR" dirty="0" smtClean="0"/>
              <a:t> </a:t>
            </a:r>
            <a:r>
              <a:rPr lang="hr-HR" dirty="0" err="1" smtClean="0"/>
              <a:t>Library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Zagreb</a:t>
            </a:r>
          </a:p>
          <a:p>
            <a:r>
              <a:rPr lang="hr-HR" dirty="0" err="1" smtClean="0"/>
              <a:t>Printing</a:t>
            </a:r>
            <a:r>
              <a:rPr lang="hr-HR" dirty="0" smtClean="0"/>
              <a:t>: </a:t>
            </a:r>
            <a:r>
              <a:rPr lang="hr-HR" dirty="0" err="1"/>
              <a:t>h</a:t>
            </a:r>
            <a:r>
              <a:rPr lang="hr-HR" dirty="0" err="1" smtClean="0"/>
              <a:t>istory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smtClean="0"/>
              <a:t>development </a:t>
            </a:r>
            <a:r>
              <a:rPr lang="hr-HR" dirty="0" err="1" smtClean="0"/>
              <a:t>in</a:t>
            </a:r>
            <a:r>
              <a:rPr lang="hr-HR" dirty="0" smtClean="0"/>
              <a:t> Europe / </a:t>
            </a:r>
            <a:r>
              <a:rPr lang="hr-HR" dirty="0" err="1" smtClean="0"/>
              <a:t>in</a:t>
            </a:r>
            <a:r>
              <a:rPr lang="hr-HR" dirty="0" smtClean="0"/>
              <a:t> Croatia </a:t>
            </a:r>
          </a:p>
          <a:p>
            <a:r>
              <a:rPr lang="hr-HR" dirty="0" err="1" smtClean="0"/>
              <a:t>Libraries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Croatia: </a:t>
            </a:r>
            <a:r>
              <a:rPr lang="hr-HR" dirty="0" smtClean="0"/>
              <a:t>development. University, </a:t>
            </a:r>
            <a:r>
              <a:rPr lang="hr-HR" dirty="0" err="1"/>
              <a:t>p</a:t>
            </a:r>
            <a:r>
              <a:rPr lang="hr-HR" dirty="0" err="1" smtClean="0"/>
              <a:t>ublic</a:t>
            </a:r>
            <a:r>
              <a:rPr lang="hr-HR" dirty="0" smtClean="0"/>
              <a:t>, </a:t>
            </a:r>
            <a:r>
              <a:rPr lang="hr-HR" dirty="0" err="1"/>
              <a:t>c</a:t>
            </a:r>
            <a:r>
              <a:rPr lang="hr-HR" dirty="0" err="1" smtClean="0"/>
              <a:t>hurch</a:t>
            </a:r>
            <a:r>
              <a:rPr lang="hr-HR" dirty="0" smtClean="0"/>
              <a:t>, </a:t>
            </a:r>
            <a:r>
              <a:rPr lang="hr-HR" dirty="0" err="1" smtClean="0"/>
              <a:t>etc</a:t>
            </a:r>
            <a:r>
              <a:rPr lang="hr-HR" dirty="0" smtClean="0"/>
              <a:t>. </a:t>
            </a:r>
            <a:r>
              <a:rPr lang="hr-HR" dirty="0" err="1"/>
              <a:t>l</a:t>
            </a:r>
            <a:r>
              <a:rPr lang="hr-HR" dirty="0" err="1" smtClean="0"/>
              <a:t>ibraries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National </a:t>
            </a:r>
            <a:r>
              <a:rPr lang="hr-HR" dirty="0" err="1"/>
              <a:t>l</a:t>
            </a:r>
            <a:r>
              <a:rPr lang="hr-HR" dirty="0" err="1" smtClean="0"/>
              <a:t>ibraries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Europe. Most </a:t>
            </a:r>
            <a:r>
              <a:rPr lang="hr-HR" dirty="0" err="1"/>
              <a:t>v</a:t>
            </a:r>
            <a:r>
              <a:rPr lang="hr-HR" dirty="0" err="1" smtClean="0"/>
              <a:t>aluable</a:t>
            </a:r>
            <a:r>
              <a:rPr lang="hr-HR" dirty="0" smtClean="0"/>
              <a:t> </a:t>
            </a:r>
            <a:r>
              <a:rPr lang="hr-HR" dirty="0" err="1"/>
              <a:t>c</a:t>
            </a:r>
            <a:r>
              <a:rPr lang="hr-HR" dirty="0" err="1" smtClean="0"/>
              <a:t>hurch</a:t>
            </a:r>
            <a:r>
              <a:rPr lang="hr-HR" dirty="0" smtClean="0"/>
              <a:t> </a:t>
            </a:r>
            <a:r>
              <a:rPr lang="hr-HR" dirty="0" err="1"/>
              <a:t>l</a:t>
            </a:r>
            <a:r>
              <a:rPr lang="hr-HR" dirty="0" err="1" smtClean="0"/>
              <a:t>ibraries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Europe. </a:t>
            </a:r>
            <a:endParaRPr lang="hr-HR" dirty="0" smtClean="0"/>
          </a:p>
          <a:p>
            <a:r>
              <a:rPr lang="hr-HR" dirty="0" smtClean="0"/>
              <a:t>Croatian </a:t>
            </a:r>
            <a:r>
              <a:rPr lang="hr-HR" dirty="0" err="1"/>
              <a:t>k</a:t>
            </a:r>
            <a:r>
              <a:rPr lang="hr-HR" dirty="0" err="1" smtClean="0"/>
              <a:t>nowledge</a:t>
            </a:r>
            <a:r>
              <a:rPr lang="hr-HR" dirty="0" smtClean="0"/>
              <a:t> </a:t>
            </a:r>
            <a:r>
              <a:rPr lang="hr-HR" dirty="0" err="1"/>
              <a:t>b</a:t>
            </a:r>
            <a:r>
              <a:rPr lang="hr-HR" dirty="0" err="1" smtClean="0"/>
              <a:t>ases</a:t>
            </a:r>
            <a:r>
              <a:rPr lang="hr-HR" dirty="0" smtClean="0"/>
              <a:t>: </a:t>
            </a:r>
            <a:r>
              <a:rPr lang="hr-HR" dirty="0" err="1"/>
              <a:t>b</a:t>
            </a:r>
            <a:r>
              <a:rPr lang="hr-HR" dirty="0" err="1" smtClean="0"/>
              <a:t>ibliographies</a:t>
            </a:r>
            <a:r>
              <a:rPr lang="hr-HR" dirty="0" smtClean="0"/>
              <a:t>, </a:t>
            </a:r>
            <a:r>
              <a:rPr lang="hr-HR" dirty="0" err="1"/>
              <a:t>l</a:t>
            </a:r>
            <a:r>
              <a:rPr lang="hr-HR" dirty="0" err="1" smtClean="0"/>
              <a:t>exicons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encyclopaedias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dirty="0" err="1" smtClean="0"/>
              <a:t>Books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/>
              <a:t>l</a:t>
            </a:r>
            <a:r>
              <a:rPr lang="hr-HR" dirty="0" err="1" smtClean="0"/>
              <a:t>ibraries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21st </a:t>
            </a:r>
            <a:r>
              <a:rPr lang="hr-HR" dirty="0" err="1"/>
              <a:t>c</a:t>
            </a:r>
            <a:r>
              <a:rPr lang="hr-HR" dirty="0" err="1" smtClean="0"/>
              <a:t>entury</a:t>
            </a:r>
            <a:r>
              <a:rPr lang="hr-HR" dirty="0" smtClean="0"/>
              <a:t>: </a:t>
            </a:r>
            <a:r>
              <a:rPr lang="hr-HR" dirty="0" err="1" smtClean="0"/>
              <a:t>look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future.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Visit</a:t>
            </a:r>
            <a:r>
              <a:rPr lang="hr-HR" dirty="0" smtClean="0"/>
              <a:t> (National </a:t>
            </a:r>
            <a:r>
              <a:rPr lang="hr-HR" dirty="0" err="1" smtClean="0"/>
              <a:t>and</a:t>
            </a:r>
            <a:r>
              <a:rPr lang="hr-HR" dirty="0" smtClean="0"/>
              <a:t> University </a:t>
            </a:r>
            <a:r>
              <a:rPr lang="hr-HR" dirty="0" err="1" smtClean="0"/>
              <a:t>Library</a:t>
            </a:r>
            <a:r>
              <a:rPr lang="hr-H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http://www.nsk.hr/en</a:t>
            </a:r>
            <a:r>
              <a:rPr lang="hr-HR" dirty="0" smtClean="0">
                <a:hlinkClick r:id="rId2"/>
              </a:rPr>
              <a:t>/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34" y="3068960"/>
            <a:ext cx="40481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16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Visit</a:t>
            </a:r>
            <a:r>
              <a:rPr lang="hr-HR" dirty="0" smtClean="0"/>
              <a:t> (</a:t>
            </a:r>
            <a:r>
              <a:rPr lang="hr-HR" dirty="0" err="1" smtClean="0"/>
              <a:t>Metropolitana</a:t>
            </a:r>
            <a:r>
              <a:rPr lang="hr-HR" dirty="0" smtClean="0"/>
              <a:t> </a:t>
            </a:r>
            <a:r>
              <a:rPr lang="hr-HR" dirty="0" err="1" smtClean="0"/>
              <a:t>Library</a:t>
            </a:r>
            <a:r>
              <a:rPr lang="hr-HR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zagreb.arhiv.hr/en/hr/hda/fs-ovi/metropolitana.htm</a:t>
            </a:r>
            <a:endParaRPr lang="hr-HR" dirty="0" smtClean="0"/>
          </a:p>
          <a:p>
            <a:endParaRPr lang="hr-HR" dirty="0" smtClean="0"/>
          </a:p>
          <a:p>
            <a:pPr marL="68580" indent="0">
              <a:buNone/>
            </a:pP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56992"/>
            <a:ext cx="4320480" cy="276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1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chemeClr val="accent1"/>
                </a:solidFill>
              </a:rPr>
              <a:t>Croatian </a:t>
            </a:r>
            <a:r>
              <a:rPr lang="hr-HR" b="1" dirty="0" err="1">
                <a:solidFill>
                  <a:schemeClr val="accent1"/>
                </a:solidFill>
              </a:rPr>
              <a:t>Book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Month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dirty="0">
                <a:solidFill>
                  <a:schemeClr val="accent1"/>
                </a:solidFill>
              </a:rPr>
              <a:t>(</a:t>
            </a:r>
            <a:r>
              <a:rPr lang="hr-HR" dirty="0" err="1">
                <a:solidFill>
                  <a:schemeClr val="accent1"/>
                </a:solidFill>
              </a:rPr>
              <a:t>from</a:t>
            </a:r>
            <a:r>
              <a:rPr lang="hr-HR" dirty="0">
                <a:solidFill>
                  <a:schemeClr val="accent1"/>
                </a:solidFill>
              </a:rPr>
              <a:t> 15 </a:t>
            </a:r>
            <a:r>
              <a:rPr lang="hr-HR" dirty="0" err="1">
                <a:solidFill>
                  <a:schemeClr val="accent1"/>
                </a:solidFill>
              </a:rPr>
              <a:t>October</a:t>
            </a:r>
            <a:r>
              <a:rPr lang="hr-HR" dirty="0">
                <a:solidFill>
                  <a:schemeClr val="accent1"/>
                </a:solidFill>
              </a:rPr>
              <a:t> to 15 </a:t>
            </a:r>
            <a:r>
              <a:rPr lang="hr-HR" dirty="0" err="1">
                <a:solidFill>
                  <a:schemeClr val="accent1"/>
                </a:solidFill>
              </a:rPr>
              <a:t>November</a:t>
            </a:r>
            <a:r>
              <a:rPr lang="hr-HR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hr-HR" dirty="0">
                <a:hlinkClick r:id="rId2"/>
              </a:rPr>
              <a:t>http://www.kgz.hr/en/about-us/cultural-actitvities-and-publishing/520</a:t>
            </a:r>
            <a:endParaRPr lang="hr-HR" dirty="0" smtClean="0">
              <a:hlinkClick r:id="rId2"/>
            </a:endParaRPr>
          </a:p>
          <a:p>
            <a:r>
              <a:rPr lang="hr-HR" dirty="0" smtClean="0">
                <a:hlinkClick r:id="rId2"/>
              </a:rPr>
              <a:t>http</a:t>
            </a:r>
            <a:r>
              <a:rPr lang="hr-HR" dirty="0">
                <a:hlinkClick r:id="rId2"/>
              </a:rPr>
              <a:t>://www.nsk.hr/en/croatian-book-month-2015</a:t>
            </a:r>
            <a:r>
              <a:rPr lang="hr-HR" dirty="0" smtClean="0">
                <a:hlinkClick r:id="rId2"/>
              </a:rPr>
              <a:t>/</a:t>
            </a:r>
            <a:endParaRPr lang="hr-HR" dirty="0" smtClean="0"/>
          </a:p>
          <a:p>
            <a:pPr marL="68580" indent="0">
              <a:buNone/>
            </a:pPr>
            <a:endParaRPr lang="hr-HR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509120"/>
            <a:ext cx="25908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33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08720"/>
            <a:ext cx="7024744" cy="3672408"/>
          </a:xfrm>
        </p:spPr>
        <p:txBody>
          <a:bodyPr>
            <a:no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Events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Interliber</a:t>
            </a:r>
            <a:r>
              <a:rPr lang="hr-HR" sz="2800" dirty="0" smtClean="0"/>
              <a:t> </a:t>
            </a:r>
            <a:br>
              <a:rPr lang="hr-HR" sz="2800" dirty="0" smtClean="0"/>
            </a:br>
            <a:r>
              <a:rPr lang="hr-HR" sz="2800" dirty="0" smtClean="0"/>
              <a:t>(</a:t>
            </a:r>
            <a:r>
              <a:rPr lang="en-US" sz="2800" dirty="0"/>
              <a:t>International Book and Teaching Appliances </a:t>
            </a:r>
            <a:r>
              <a:rPr lang="en-US" sz="2800" dirty="0" smtClean="0"/>
              <a:t>Fair</a:t>
            </a:r>
            <a:r>
              <a:rPr lang="hr-HR" sz="2800" dirty="0" smtClean="0"/>
              <a:t>)</a:t>
            </a:r>
            <a:br>
              <a:rPr lang="hr-HR" sz="2800" dirty="0" smtClean="0"/>
            </a:b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www.zv.hr/default.aspx?id=506</a:t>
            </a:r>
            <a:r>
              <a:rPr lang="hr-HR" sz="2800" dirty="0"/>
              <a:t> 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>
                <a:hlinkClick r:id="rId3"/>
              </a:rPr>
              <a:t>https</a:t>
            </a:r>
            <a:r>
              <a:rPr lang="hr-HR" sz="2800" dirty="0">
                <a:hlinkClick r:id="rId3"/>
              </a:rPr>
              <a:t>://</a:t>
            </a:r>
            <a:r>
              <a:rPr lang="hr-HR" sz="2800" dirty="0" smtClean="0">
                <a:hlinkClick r:id="rId3"/>
              </a:rPr>
              <a:t>www.facebook.com/sajaminterliber.zagreb?fref=ts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735" y="4653136"/>
            <a:ext cx="6777037" cy="1537059"/>
          </a:xfrm>
        </p:spPr>
      </p:pic>
    </p:spTree>
    <p:extLst>
      <p:ext uri="{BB962C8B-B14F-4D97-AF65-F5344CB8AC3E}">
        <p14:creationId xmlns:p14="http://schemas.microsoft.com/office/powerpoint/2010/main" val="170936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lack 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564</TotalTime>
  <Words>213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Garamond</vt:lpstr>
      <vt:lpstr>Wingdings 2</vt:lpstr>
      <vt:lpstr>Austin</vt:lpstr>
      <vt:lpstr>Book and Library History in Croatian Cultural Teritory</vt:lpstr>
      <vt:lpstr>Syllabi</vt:lpstr>
      <vt:lpstr>Syllabi </vt:lpstr>
      <vt:lpstr>Visit (National and University Library)</vt:lpstr>
      <vt:lpstr>Visit (Metropolitana Library)</vt:lpstr>
      <vt:lpstr>Events</vt:lpstr>
      <vt:lpstr>      Events Interliber  (International Book and Teaching Appliances Fair) http://www.zv.hr/default.aspx?id=506  https://www.facebook.com/sajaminterliber.zagreb?fref=ts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and Library History in Croatian Cultural Teritory</dc:title>
  <dc:creator>Lucija Krešić</dc:creator>
  <cp:lastModifiedBy>Lucija Kresic</cp:lastModifiedBy>
  <cp:revision>48</cp:revision>
  <dcterms:created xsi:type="dcterms:W3CDTF">2015-10-14T09:37:42Z</dcterms:created>
  <dcterms:modified xsi:type="dcterms:W3CDTF">2016-06-15T14:57:33Z</dcterms:modified>
</cp:coreProperties>
</file>