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DE44D-E193-46D7-8458-84F93A42AA38}" v="2461" dt="2022-04-19T21:46:44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pPr/>
              <a:t>4/21/2022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726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51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179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494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45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332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549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5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888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642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449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543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="" xmlns:a16="http://schemas.microsoft.com/office/drawing/2014/main" id="{591C9781-1BFB-4400-A1AC-1BEAE67287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="" xmlns:a16="http://schemas.microsoft.com/office/drawing/2014/main" id="{CAB32CAD-5F08-4EE4-B80D-A9E62A650F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5800" y="685800"/>
            <a:ext cx="67818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552" y="1371599"/>
            <a:ext cx="5020236" cy="236042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/>
                </a:solidFill>
                <a:cs typeface="Calibri Light"/>
              </a:rPr>
              <a:t>Latinski jezik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0989"/>
            <a:ext cx="5410200" cy="19898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  <a:cs typeface="Calibri"/>
              </a:rPr>
              <a:t>Pridjevi</a:t>
            </a:r>
            <a:r>
              <a:rPr lang="en-US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prve</a:t>
            </a:r>
            <a:r>
              <a:rPr lang="en-US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klase</a:t>
            </a:r>
            <a:r>
              <a:rPr lang="en-US" dirty="0">
                <a:solidFill>
                  <a:schemeClr val="bg1"/>
                </a:solidFill>
                <a:cs typeface="Calibri"/>
              </a:rPr>
              <a:t> </a:t>
            </a:r>
          </a:p>
          <a:p>
            <a:r>
              <a:rPr lang="en-US" dirty="0" err="1">
                <a:solidFill>
                  <a:schemeClr val="bg1"/>
                </a:solidFill>
                <a:cs typeface="Calibri"/>
              </a:rPr>
              <a:t>Imperfekt</a:t>
            </a:r>
            <a:r>
              <a:rPr lang="en-US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aktivni</a:t>
            </a:r>
            <a:r>
              <a:rPr lang="en-US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i</a:t>
            </a:r>
            <a:r>
              <a:rPr lang="en-US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pasivni</a:t>
            </a:r>
            <a:r>
              <a:rPr lang="en-US" dirty="0">
                <a:solidFill>
                  <a:schemeClr val="bg1"/>
                </a:solidFill>
                <a:cs typeface="Calibri"/>
              </a:rPr>
              <a:t>  </a:t>
            </a:r>
          </a:p>
          <a:p>
            <a:endParaRPr lang="en-US" dirty="0">
              <a:solidFill>
                <a:schemeClr val="bg1"/>
              </a:solidFill>
              <a:cs typeface="Calibri"/>
            </a:endParaRPr>
          </a:p>
          <a:p>
            <a:r>
              <a:rPr lang="en-US" sz="1400" dirty="0">
                <a:solidFill>
                  <a:schemeClr val="bg1"/>
                </a:solidFill>
                <a:cs typeface="Calibri"/>
              </a:rPr>
              <a:t>20.4.2022. </a:t>
            </a:r>
            <a:r>
              <a:rPr lang="en-US" sz="1400" dirty="0">
                <a:cs typeface="Calibri"/>
              </a:rPr>
              <a:t/>
            </a:r>
            <a:br>
              <a:rPr lang="en-US" sz="1400" dirty="0">
                <a:cs typeface="Calibri"/>
              </a:rPr>
            </a:br>
            <a:r>
              <a:rPr lang="en-US" sz="1400" dirty="0" err="1">
                <a:solidFill>
                  <a:schemeClr val="bg1"/>
                </a:solidFill>
                <a:cs typeface="Calibri"/>
              </a:rPr>
              <a:t>studentica</a:t>
            </a:r>
            <a:r>
              <a:rPr lang="en-US" sz="1400" dirty="0">
                <a:solidFill>
                  <a:schemeClr val="bg1"/>
                </a:solidFill>
                <a:cs typeface="Calibri"/>
              </a:rPr>
              <a:t>: Klara Bagarić </a:t>
            </a:r>
          </a:p>
        </p:txBody>
      </p:sp>
      <p:pic>
        <p:nvPicPr>
          <p:cNvPr id="25" name="Picture 3">
            <a:extLst>
              <a:ext uri="{FF2B5EF4-FFF2-40B4-BE49-F238E27FC236}">
                <a16:creationId xmlns="" xmlns:a16="http://schemas.microsoft.com/office/drawing/2014/main" id="{8F20D3F2-8BD2-F5A9-0897-06358CE833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11" r="29825" b="9"/>
          <a:stretch/>
        </p:blipFill>
        <p:spPr>
          <a:xfrm>
            <a:off x="8153401" y="10"/>
            <a:ext cx="4038600" cy="6857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E00E3E0-07DA-4A53-8D2F-59983E144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5BAE8D-3669-132F-48CA-3AEF1BF5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01040"/>
            <a:ext cx="3390900" cy="5486400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Pridjevi prve klase 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3D64EE9C-C662-4CA8-D6B4-2DD7895B1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91923535"/>
              </p:ext>
            </p:extLst>
          </p:nvPr>
        </p:nvGraphicFramePr>
        <p:xfrm>
          <a:off x="5674359" y="2022665"/>
          <a:ext cx="5567681" cy="28285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45273">
                  <a:extLst>
                    <a:ext uri="{9D8B030D-6E8A-4147-A177-3AD203B41FA5}">
                      <a16:colId xmlns="" xmlns:a16="http://schemas.microsoft.com/office/drawing/2014/main" val="455300549"/>
                    </a:ext>
                  </a:extLst>
                </a:gridCol>
                <a:gridCol w="1894523">
                  <a:extLst>
                    <a:ext uri="{9D8B030D-6E8A-4147-A177-3AD203B41FA5}">
                      <a16:colId xmlns="" xmlns:a16="http://schemas.microsoft.com/office/drawing/2014/main" val="3986846674"/>
                    </a:ext>
                  </a:extLst>
                </a:gridCol>
                <a:gridCol w="2127885">
                  <a:extLst>
                    <a:ext uri="{9D8B030D-6E8A-4147-A177-3AD203B41FA5}">
                      <a16:colId xmlns="" xmlns:a16="http://schemas.microsoft.com/office/drawing/2014/main" val="620649835"/>
                    </a:ext>
                  </a:extLst>
                </a:gridCol>
              </a:tblGrid>
              <a:tr h="707136">
                <a:tc>
                  <a:txBody>
                    <a:bodyPr/>
                    <a:lstStyle/>
                    <a:p>
                      <a:r>
                        <a:rPr lang="en-US" sz="3300" dirty="0"/>
                        <a:t>m.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f.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n.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="" xmlns:a16="http://schemas.microsoft.com/office/drawing/2014/main" val="3295674464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r>
                        <a:rPr lang="en-US" sz="3300" dirty="0" err="1"/>
                        <a:t>totus</a:t>
                      </a:r>
                      <a:r>
                        <a:rPr lang="en-US" sz="3300" dirty="0"/>
                        <a:t> 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 err="1"/>
                        <a:t>tota</a:t>
                      </a:r>
                      <a:r>
                        <a:rPr lang="en-US" sz="3300" dirty="0"/>
                        <a:t> 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 err="1"/>
                        <a:t>totum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="" xmlns:a16="http://schemas.microsoft.com/office/drawing/2014/main" val="364748698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r>
                        <a:rPr lang="en-US" sz="3300" dirty="0" err="1"/>
                        <a:t>niger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nigra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nigrum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="" xmlns:a16="http://schemas.microsoft.com/office/drawing/2014/main" val="161860788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r>
                        <a:rPr lang="en-US" sz="3300" dirty="0"/>
                        <a:t>miser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 err="1"/>
                        <a:t>misera</a:t>
                      </a:r>
                      <a:r>
                        <a:rPr lang="en-US" sz="3300" dirty="0"/>
                        <a:t> 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 err="1"/>
                        <a:t>miserum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="" xmlns:a16="http://schemas.microsoft.com/office/drawing/2014/main" val="3612792473"/>
                  </a:ext>
                </a:extLst>
              </a:tr>
            </a:tbl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5695407" y="1240971"/>
            <a:ext cx="480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</a:t>
            </a:r>
            <a:r>
              <a:rPr lang="hr-HR" dirty="0" smtClean="0"/>
              <a:t>ominativi pridjeva prve klase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00052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EFF9146B-4CCD-4CDB-AB9C-458005307E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E1FEFA6-7D4F-4746-AE64-D4D52FE76D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BF8DA3CF-9D4B-403A-9AD4-BB177DAB6C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6B1AE2-6C62-DE1A-37C0-98ACBBDE8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pridjeva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- </a:t>
            </a:r>
            <a:r>
              <a:rPr lang="en-US" dirty="0" err="1"/>
              <a:t>rječnički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C193C6-1C8D-F940-851F-6B7E49466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/>
              <a:t>magnus , 3 – </a:t>
            </a:r>
            <a:r>
              <a:rPr lang="en-US" dirty="0" err="1"/>
              <a:t>velik</a:t>
            </a:r>
            <a:r>
              <a:rPr lang="en-US" dirty="0"/>
              <a:t> </a:t>
            </a:r>
            <a:endParaRPr lang="en-US"/>
          </a:p>
          <a:p>
            <a:r>
              <a:rPr lang="en-US" dirty="0"/>
              <a:t>liber, -era, </a:t>
            </a:r>
            <a:r>
              <a:rPr lang="en-US" dirty="0" err="1"/>
              <a:t>erum</a:t>
            </a:r>
            <a:r>
              <a:rPr lang="en-US" dirty="0"/>
              <a:t> – </a:t>
            </a:r>
            <a:r>
              <a:rPr lang="en-US" dirty="0" err="1"/>
              <a:t>slobodan</a:t>
            </a:r>
            <a:r>
              <a:rPr lang="en-US" dirty="0"/>
              <a:t> </a:t>
            </a:r>
          </a:p>
          <a:p>
            <a:r>
              <a:rPr lang="en-US" dirty="0" err="1"/>
              <a:t>pulcher</a:t>
            </a:r>
            <a:r>
              <a:rPr lang="en-US" dirty="0"/>
              <a:t>, -</a:t>
            </a:r>
            <a:r>
              <a:rPr lang="en-US" dirty="0" err="1"/>
              <a:t>chra</a:t>
            </a:r>
            <a:r>
              <a:rPr lang="en-US" dirty="0"/>
              <a:t>, -</a:t>
            </a:r>
            <a:r>
              <a:rPr lang="en-US" dirty="0" err="1"/>
              <a:t>chrum</a:t>
            </a:r>
            <a:r>
              <a:rPr lang="en-US" dirty="0"/>
              <a:t> – </a:t>
            </a:r>
            <a:r>
              <a:rPr lang="en-US" dirty="0" err="1"/>
              <a:t>lijep</a:t>
            </a:r>
            <a:r>
              <a:rPr lang="en-US" dirty="0"/>
              <a:t> </a:t>
            </a:r>
          </a:p>
          <a:p>
            <a:r>
              <a:rPr lang="en-US" dirty="0" err="1"/>
              <a:t>sanctus</a:t>
            </a:r>
            <a:r>
              <a:rPr lang="en-US" dirty="0"/>
              <a:t>, 3 – </a:t>
            </a:r>
            <a:r>
              <a:rPr lang="en-US" dirty="0" err="1"/>
              <a:t>svet</a:t>
            </a:r>
            <a:r>
              <a:rPr lang="en-US" dirty="0"/>
              <a:t>, </a:t>
            </a:r>
            <a:r>
              <a:rPr lang="en-US" dirty="0" err="1"/>
              <a:t>posvećen</a:t>
            </a:r>
            <a:r>
              <a:rPr lang="en-US" dirty="0"/>
              <a:t> </a:t>
            </a:r>
          </a:p>
          <a:p>
            <a:r>
              <a:rPr lang="en-US" dirty="0" err="1"/>
              <a:t>vivus</a:t>
            </a:r>
            <a:r>
              <a:rPr lang="en-US" dirty="0"/>
              <a:t>, 3 - </a:t>
            </a:r>
            <a:r>
              <a:rPr lang="en-US" dirty="0" err="1"/>
              <a:t>živ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922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8BBC959F-CAB6-4E23-81DE-E0BBF2B7E0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94DEED-5E0F-4E41-A445-58C14864C3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A4B295-B42E-B112-7EFA-DA2D7C3CD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Imperfekt aktivni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E1FEFA6-7D4F-4746-AE64-D4D52FE76D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2D60C3-D0D4-8CF8-5DDB-AE86C57FB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098063"/>
            <a:ext cx="6192073" cy="50547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prošlo</a:t>
            </a:r>
            <a:r>
              <a:rPr lang="en-US" dirty="0"/>
              <a:t> </a:t>
            </a:r>
            <a:r>
              <a:rPr lang="en-US" dirty="0" err="1"/>
              <a:t>nesvršeno</a:t>
            </a:r>
            <a:r>
              <a:rPr lang="en-US" dirty="0"/>
              <a:t> </a:t>
            </a:r>
            <a:r>
              <a:rPr lang="en-US" dirty="0" err="1"/>
              <a:t>vrijeme</a:t>
            </a:r>
            <a:endParaRPr lang="en-US" dirty="0"/>
          </a:p>
          <a:p>
            <a:r>
              <a:rPr lang="en-US" dirty="0" err="1"/>
              <a:t>možemo</a:t>
            </a:r>
            <a:r>
              <a:rPr lang="en-US" dirty="0"/>
              <a:t> ga </a:t>
            </a:r>
            <a:r>
              <a:rPr lang="en-US" dirty="0" err="1"/>
              <a:t>prevoditi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hrvatski</a:t>
            </a:r>
            <a:r>
              <a:rPr lang="en-US" dirty="0"/>
              <a:t> </a:t>
            </a:r>
            <a:r>
              <a:rPr lang="en-US" dirty="0" err="1"/>
              <a:t>imperfektom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perfektom</a:t>
            </a:r>
            <a:r>
              <a:rPr lang="en-US" dirty="0"/>
              <a:t> </a:t>
            </a:r>
            <a:r>
              <a:rPr lang="en-US" dirty="0" err="1"/>
              <a:t>nesvršenoga</a:t>
            </a:r>
            <a:r>
              <a:rPr lang="en-US" dirty="0"/>
              <a:t> </a:t>
            </a:r>
            <a:r>
              <a:rPr lang="en-US" dirty="0" err="1"/>
              <a:t>glagola</a:t>
            </a:r>
            <a:r>
              <a:rPr lang="en-US" dirty="0"/>
              <a:t> </a:t>
            </a:r>
          </a:p>
          <a:p>
            <a:r>
              <a:rPr lang="en-US" dirty="0" err="1"/>
              <a:t>tvori</a:t>
            </a:r>
            <a:r>
              <a:rPr lang="en-US" dirty="0"/>
              <a:t> se od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glagola</a:t>
            </a:r>
            <a:r>
              <a:rPr lang="en-US" dirty="0"/>
              <a:t> + </a:t>
            </a:r>
            <a:r>
              <a:rPr lang="en-US" dirty="0" err="1"/>
              <a:t>tvorbeni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za </a:t>
            </a:r>
            <a:r>
              <a:rPr lang="en-US" dirty="0" err="1"/>
              <a:t>imperfekt</a:t>
            </a:r>
            <a:r>
              <a:rPr lang="en-US" dirty="0"/>
              <a:t> –</a:t>
            </a:r>
            <a:r>
              <a:rPr lang="en-US" b="1" i="1" dirty="0" err="1"/>
              <a:t>ba</a:t>
            </a:r>
            <a:r>
              <a:rPr lang="en-US" b="1" i="1" dirty="0"/>
              <a:t> </a:t>
            </a:r>
            <a:r>
              <a:rPr lang="en-US" i="1" dirty="0"/>
              <a:t>+ </a:t>
            </a:r>
            <a:r>
              <a:rPr lang="en-US" dirty="0" err="1"/>
              <a:t>uobičajeni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morfemi</a:t>
            </a:r>
            <a:r>
              <a:rPr lang="en-US" dirty="0"/>
              <a:t>  </a:t>
            </a:r>
            <a:r>
              <a:rPr lang="en-US" dirty="0">
                <a:ea typeface="+mj-lt"/>
                <a:cs typeface="+mj-lt"/>
              </a:rPr>
              <a:t>–</a:t>
            </a:r>
            <a:r>
              <a:rPr lang="en-US" b="1" dirty="0"/>
              <a:t>m , </a:t>
            </a:r>
            <a:r>
              <a:rPr lang="en-US" dirty="0">
                <a:ea typeface="+mj-lt"/>
                <a:cs typeface="+mj-lt"/>
              </a:rPr>
              <a:t>–</a:t>
            </a:r>
            <a:r>
              <a:rPr lang="en-US" b="1" dirty="0"/>
              <a:t>s, </a:t>
            </a:r>
            <a:r>
              <a:rPr lang="en-US" dirty="0">
                <a:ea typeface="+mj-lt"/>
                <a:cs typeface="+mj-lt"/>
              </a:rPr>
              <a:t>–</a:t>
            </a:r>
            <a:r>
              <a:rPr lang="en-US" b="1" dirty="0"/>
              <a:t>t </a:t>
            </a:r>
          </a:p>
          <a:p>
            <a:pPr marL="0" indent="0">
              <a:buNone/>
            </a:pPr>
            <a:r>
              <a:rPr lang="en-US" b="1" dirty="0"/>
              <a:t>   *</a:t>
            </a:r>
            <a:r>
              <a:rPr lang="en-US" dirty="0" err="1"/>
              <a:t>glagoli</a:t>
            </a:r>
            <a:r>
              <a:rPr lang="en-US" dirty="0"/>
              <a:t> 3. </a:t>
            </a:r>
            <a:r>
              <a:rPr lang="en-US" dirty="0" err="1"/>
              <a:t>i</a:t>
            </a:r>
            <a:r>
              <a:rPr lang="en-US" dirty="0"/>
              <a:t> 4.  </a:t>
            </a:r>
            <a:r>
              <a:rPr lang="en-US" dirty="0" err="1"/>
              <a:t>konjugacije</a:t>
            </a:r>
            <a:r>
              <a:rPr lang="en-US" dirty="0"/>
              <a:t> 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ispred</a:t>
            </a:r>
            <a:r>
              <a:rPr lang="en-US" dirty="0"/>
              <a:t> </a:t>
            </a:r>
            <a:r>
              <a:rPr lang="en-US" dirty="0" err="1"/>
              <a:t>tvorbenog</a:t>
            </a:r>
            <a:r>
              <a:rPr lang="en-US" dirty="0"/>
              <a:t> </a:t>
            </a:r>
            <a:r>
              <a:rPr lang="en-US" dirty="0" err="1"/>
              <a:t>morfema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</a:t>
            </a:r>
            <a:r>
              <a:rPr lang="en-US" b="1" dirty="0">
                <a:ea typeface="+mj-lt"/>
                <a:cs typeface="+mj-lt"/>
              </a:rPr>
              <a:t>–</a:t>
            </a:r>
            <a:r>
              <a:rPr lang="en-US" b="1" dirty="0"/>
              <a:t>e  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45838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8E646A7-D148-4320-A501-0291AA75AC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5800" y="685799"/>
            <a:ext cx="10820400" cy="1371601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1BFF11-0BB4-8C5F-59DF-6F39AB5D9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045" y="947223"/>
            <a:ext cx="9394874" cy="92846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/>
              <a:t>Ind.impf.akt</a:t>
            </a:r>
            <a:r>
              <a:rPr lang="en-US" dirty="0"/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392A3B3D-A43A-376C-67F5-1EE386EAB5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12568015"/>
              </p:ext>
            </p:extLst>
          </p:nvPr>
        </p:nvGraphicFramePr>
        <p:xfrm>
          <a:off x="747622" y="2228490"/>
          <a:ext cx="10766560" cy="42548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53312">
                  <a:extLst>
                    <a:ext uri="{9D8B030D-6E8A-4147-A177-3AD203B41FA5}">
                      <a16:colId xmlns="" xmlns:a16="http://schemas.microsoft.com/office/drawing/2014/main" val="499732829"/>
                    </a:ext>
                  </a:extLst>
                </a:gridCol>
                <a:gridCol w="2153312">
                  <a:extLst>
                    <a:ext uri="{9D8B030D-6E8A-4147-A177-3AD203B41FA5}">
                      <a16:colId xmlns="" xmlns:a16="http://schemas.microsoft.com/office/drawing/2014/main" val="4240040617"/>
                    </a:ext>
                  </a:extLst>
                </a:gridCol>
                <a:gridCol w="2153312">
                  <a:extLst>
                    <a:ext uri="{9D8B030D-6E8A-4147-A177-3AD203B41FA5}">
                      <a16:colId xmlns="" xmlns:a16="http://schemas.microsoft.com/office/drawing/2014/main" val="2758216805"/>
                    </a:ext>
                  </a:extLst>
                </a:gridCol>
                <a:gridCol w="2153312">
                  <a:extLst>
                    <a:ext uri="{9D8B030D-6E8A-4147-A177-3AD203B41FA5}">
                      <a16:colId xmlns="" xmlns:a16="http://schemas.microsoft.com/office/drawing/2014/main" val="3893311148"/>
                    </a:ext>
                  </a:extLst>
                </a:gridCol>
                <a:gridCol w="2153312">
                  <a:extLst>
                    <a:ext uri="{9D8B030D-6E8A-4147-A177-3AD203B41FA5}">
                      <a16:colId xmlns="" xmlns:a16="http://schemas.microsoft.com/office/drawing/2014/main" val="786339760"/>
                    </a:ext>
                  </a:extLst>
                </a:gridCol>
              </a:tblGrid>
              <a:tr h="615157">
                <a:tc>
                  <a:txBody>
                    <a:bodyPr/>
                    <a:lstStyle/>
                    <a:p>
                      <a:r>
                        <a:rPr lang="en-US" sz="2000" dirty="0" err="1"/>
                        <a:t>amo</a:t>
                      </a:r>
                      <a:r>
                        <a:rPr lang="en-US" sz="2000" dirty="0"/>
                        <a:t>, 1.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deleo</a:t>
                      </a:r>
                      <a:r>
                        <a:rPr lang="en-US" sz="2000" dirty="0"/>
                        <a:t>, 2.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ago, 3.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audio, 4.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sum, </a:t>
                      </a:r>
                      <a:r>
                        <a:rPr lang="en-US" sz="2000" dirty="0" err="1"/>
                        <a:t>esse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fui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1186925304"/>
                  </a:ext>
                </a:extLst>
              </a:tr>
              <a:tr h="598069">
                <a:tc>
                  <a:txBody>
                    <a:bodyPr/>
                    <a:lstStyle/>
                    <a:p>
                      <a:r>
                        <a:rPr lang="en-US" sz="2000" dirty="0"/>
                        <a:t>1.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</a:t>
                      </a:r>
                      <a:endParaRPr lang="en-US" dirty="0"/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eram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1605220363"/>
                  </a:ext>
                </a:extLst>
              </a:tr>
              <a:tr h="615157">
                <a:tc>
                  <a:txBody>
                    <a:bodyPr/>
                    <a:lstStyle/>
                    <a:p>
                      <a:r>
                        <a:rPr lang="en-US" sz="2000" dirty="0"/>
                        <a:t>2.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-s</a:t>
                      </a:r>
                      <a:endParaRPr lang="en-US" dirty="0"/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eras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2678767517"/>
                  </a:ext>
                </a:extLst>
              </a:tr>
              <a:tr h="615157">
                <a:tc>
                  <a:txBody>
                    <a:bodyPr/>
                    <a:lstStyle/>
                    <a:p>
                      <a:r>
                        <a:rPr lang="en-US" sz="2000" dirty="0"/>
                        <a:t>3.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erat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993866162"/>
                  </a:ext>
                </a:extLst>
              </a:tr>
              <a:tr h="598069">
                <a:tc>
                  <a:txBody>
                    <a:bodyPr/>
                    <a:lstStyle/>
                    <a:p>
                      <a:r>
                        <a:rPr lang="en-US" sz="2000" dirty="0"/>
                        <a:t>1.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eramus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4057061740"/>
                  </a:ext>
                </a:extLst>
              </a:tr>
              <a:tr h="598069">
                <a:tc>
                  <a:txBody>
                    <a:bodyPr/>
                    <a:lstStyle/>
                    <a:p>
                      <a:r>
                        <a:rPr lang="en-US" sz="2000" dirty="0"/>
                        <a:t>2.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-tis</a:t>
                      </a:r>
                      <a:endParaRPr lang="en-US" sz="2000" dirty="0" err="1"/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eratis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1188340787"/>
                  </a:ext>
                </a:extLst>
              </a:tr>
              <a:tr h="615157">
                <a:tc>
                  <a:txBody>
                    <a:bodyPr/>
                    <a:lstStyle/>
                    <a:p>
                      <a:r>
                        <a:rPr lang="en-US" sz="2000" dirty="0"/>
                        <a:t>3. 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erant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3292264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4880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8BBC959F-CAB6-4E23-81DE-E0BBF2B7E0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94DEED-5E0F-4E41-A445-58C14864C3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D3C26F-A624-B9C0-B092-1D4F5252E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Imperfekt pasivni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E1FEFA6-7D4F-4746-AE64-D4D52FE76D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9ADFA7-3D48-A5ED-821A-A9A78A696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890149" cy="4364666"/>
          </a:xfrm>
        </p:spPr>
        <p:txBody>
          <a:bodyPr anchor="ctr">
            <a:normAutofit/>
          </a:bodyPr>
          <a:lstStyle/>
          <a:p>
            <a:pPr marL="342900" indent="-342900"/>
            <a:r>
              <a:rPr lang="en-US" dirty="0" err="1"/>
              <a:t>tvorbeni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–</a:t>
            </a:r>
            <a:r>
              <a:rPr lang="en-US" b="1" dirty="0" err="1"/>
              <a:t>ba</a:t>
            </a:r>
            <a:r>
              <a:rPr lang="en-US" dirty="0"/>
              <a:t> +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morfemi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      </a:t>
            </a:r>
            <a:r>
              <a:rPr lang="en-US" b="1" dirty="0"/>
              <a:t>–r, </a:t>
            </a:r>
            <a:r>
              <a:rPr lang="en-US" b="1" dirty="0">
                <a:ea typeface="+mj-lt"/>
                <a:cs typeface="+mj-lt"/>
              </a:rPr>
              <a:t>–</a:t>
            </a:r>
            <a:r>
              <a:rPr lang="en-US" b="1" dirty="0" err="1"/>
              <a:t>ris</a:t>
            </a:r>
            <a:r>
              <a:rPr lang="en-US" b="1" dirty="0"/>
              <a:t>, </a:t>
            </a:r>
            <a:r>
              <a:rPr lang="en-US" b="1" dirty="0">
                <a:ea typeface="+mj-lt"/>
                <a:cs typeface="+mj-lt"/>
              </a:rPr>
              <a:t>–</a:t>
            </a:r>
            <a:r>
              <a:rPr lang="en-US" b="1" dirty="0" err="1" smtClean="0"/>
              <a:t>tu</a:t>
            </a:r>
            <a:r>
              <a:rPr lang="hr-HR" b="1" dirty="0" smtClean="0"/>
              <a:t>r</a:t>
            </a:r>
            <a:endParaRPr lang="en-US" dirty="0"/>
          </a:p>
          <a:p>
            <a:pPr marL="342900" indent="-342900"/>
            <a:r>
              <a:rPr lang="en-US" dirty="0"/>
              <a:t>3. </a:t>
            </a:r>
            <a:r>
              <a:rPr lang="en-US" dirty="0" err="1"/>
              <a:t>i</a:t>
            </a:r>
            <a:r>
              <a:rPr lang="en-US" dirty="0"/>
              <a:t> 4. </a:t>
            </a:r>
            <a:r>
              <a:rPr lang="en-US" dirty="0" err="1"/>
              <a:t>konjugacija</a:t>
            </a:r>
            <a:r>
              <a:rPr lang="en-US" dirty="0"/>
              <a:t> 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tvorbenog</a:t>
            </a:r>
            <a:r>
              <a:rPr lang="en-US" dirty="0"/>
              <a:t> </a:t>
            </a:r>
            <a:r>
              <a:rPr lang="en-US" dirty="0" err="1"/>
              <a:t>morfema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–</a:t>
            </a:r>
            <a:r>
              <a:rPr lang="en-US" b="1" dirty="0"/>
              <a:t>e</a:t>
            </a:r>
          </a:p>
          <a:p>
            <a:pPr marL="342900" indent="-342900"/>
            <a:r>
              <a:rPr lang="en-US" dirty="0" err="1"/>
              <a:t>prevodi</a:t>
            </a:r>
            <a:r>
              <a:rPr lang="en-US" dirty="0"/>
              <a:t> se </a:t>
            </a:r>
            <a:r>
              <a:rPr lang="en-US" dirty="0" err="1"/>
              <a:t>pasivnim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povratnim</a:t>
            </a:r>
            <a:r>
              <a:rPr lang="en-US" dirty="0"/>
              <a:t> </a:t>
            </a:r>
            <a:r>
              <a:rPr lang="en-US" dirty="0" err="1"/>
              <a:t>perfektom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imperfektom</a:t>
            </a:r>
            <a:r>
              <a:rPr lang="en-US" dirty="0"/>
              <a:t> </a:t>
            </a:r>
            <a:r>
              <a:rPr lang="en-US" dirty="0" err="1"/>
              <a:t>nesvršenih</a:t>
            </a:r>
            <a:r>
              <a:rPr lang="en-US" dirty="0"/>
              <a:t> </a:t>
            </a:r>
            <a:r>
              <a:rPr lang="en-US" dirty="0" err="1"/>
              <a:t>glagola</a:t>
            </a:r>
            <a:r>
              <a:rPr lang="en-US" dirty="0"/>
              <a:t> </a:t>
            </a:r>
          </a:p>
          <a:p>
            <a:pPr marL="342900" indent="-342900"/>
            <a:r>
              <a:rPr lang="en-US" dirty="0" err="1"/>
              <a:t>delebatur</a:t>
            </a:r>
            <a:r>
              <a:rPr lang="en-US" dirty="0"/>
              <a:t> - </a:t>
            </a:r>
            <a:r>
              <a:rPr lang="en-US" dirty="0" err="1"/>
              <a:t>uništavao</a:t>
            </a:r>
            <a:r>
              <a:rPr lang="en-US" dirty="0"/>
              <a:t> se, </a:t>
            </a:r>
            <a:r>
              <a:rPr lang="en-US" dirty="0" err="1"/>
              <a:t>uništavaše</a:t>
            </a:r>
            <a:r>
              <a:rPr lang="en-US" dirty="0"/>
              <a:t> se </a:t>
            </a:r>
          </a:p>
        </p:txBody>
      </p:sp>
    </p:spTree>
    <p:extLst>
      <p:ext uri="{BB962C8B-B14F-4D97-AF65-F5344CB8AC3E}">
        <p14:creationId xmlns="" xmlns:p14="http://schemas.microsoft.com/office/powerpoint/2010/main" val="176161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8E646A7-D148-4320-A501-0291AA75AC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5800" y="685799"/>
            <a:ext cx="10820400" cy="1371601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AFF4B9-743B-3E92-C2D2-21B4FA89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045" y="947223"/>
            <a:ext cx="9394874" cy="92846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/>
              <a:t>Ind.impf.pas</a:t>
            </a:r>
            <a:r>
              <a:rPr lang="en-US" dirty="0"/>
              <a:t>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9B66FF25-277C-8AF7-0D75-B52A0E150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3516502"/>
              </p:ext>
            </p:extLst>
          </p:nvPr>
        </p:nvGraphicFramePr>
        <p:xfrm>
          <a:off x="704490" y="2185358"/>
          <a:ext cx="10798162" cy="43653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5875">
                  <a:extLst>
                    <a:ext uri="{9D8B030D-6E8A-4147-A177-3AD203B41FA5}">
                      <a16:colId xmlns="" xmlns:a16="http://schemas.microsoft.com/office/drawing/2014/main" val="1156626459"/>
                    </a:ext>
                  </a:extLst>
                </a:gridCol>
                <a:gridCol w="2476499">
                  <a:extLst>
                    <a:ext uri="{9D8B030D-6E8A-4147-A177-3AD203B41FA5}">
                      <a16:colId xmlns="" xmlns:a16="http://schemas.microsoft.com/office/drawing/2014/main" val="4163705296"/>
                    </a:ext>
                  </a:extLst>
                </a:gridCol>
                <a:gridCol w="2270122">
                  <a:extLst>
                    <a:ext uri="{9D8B030D-6E8A-4147-A177-3AD203B41FA5}">
                      <a16:colId xmlns="" xmlns:a16="http://schemas.microsoft.com/office/drawing/2014/main" val="3827266587"/>
                    </a:ext>
                  </a:extLst>
                </a:gridCol>
                <a:gridCol w="2254247">
                  <a:extLst>
                    <a:ext uri="{9D8B030D-6E8A-4147-A177-3AD203B41FA5}">
                      <a16:colId xmlns="" xmlns:a16="http://schemas.microsoft.com/office/drawing/2014/main" val="657782226"/>
                    </a:ext>
                  </a:extLst>
                </a:gridCol>
                <a:gridCol w="2511419">
                  <a:extLst>
                    <a:ext uri="{9D8B030D-6E8A-4147-A177-3AD203B41FA5}">
                      <a16:colId xmlns="" xmlns:a16="http://schemas.microsoft.com/office/drawing/2014/main" val="2165609554"/>
                    </a:ext>
                  </a:extLst>
                </a:gridCol>
              </a:tblGrid>
              <a:tr h="608718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amo,1.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deleo</a:t>
                      </a:r>
                      <a:r>
                        <a:rPr lang="en-US" sz="2000" dirty="0"/>
                        <a:t>, 2.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ago, 3. 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audio, 4. 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2016309807"/>
                  </a:ext>
                </a:extLst>
              </a:tr>
              <a:tr h="643502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-r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2115831273"/>
                  </a:ext>
                </a:extLst>
              </a:tr>
              <a:tr h="608718">
                <a:tc>
                  <a:txBody>
                    <a:bodyPr/>
                    <a:lstStyle/>
                    <a:p>
                      <a:r>
                        <a:rPr lang="en-US" sz="2000" dirty="0"/>
                        <a:t>2.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ris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ris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ris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ris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2088949572"/>
                  </a:ext>
                </a:extLst>
              </a:tr>
              <a:tr h="643502">
                <a:tc>
                  <a:txBody>
                    <a:bodyPr/>
                    <a:lstStyle/>
                    <a:p>
                      <a:r>
                        <a:rPr lang="en-US" sz="2000" dirty="0"/>
                        <a:t>3.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-tur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151561944"/>
                  </a:ext>
                </a:extLst>
              </a:tr>
              <a:tr h="608718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mur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117051927"/>
                  </a:ext>
                </a:extLst>
              </a:tr>
              <a:tr h="643502">
                <a:tc>
                  <a:txBody>
                    <a:bodyPr/>
                    <a:lstStyle/>
                    <a:p>
                      <a:r>
                        <a:rPr lang="en-US" sz="2000" dirty="0"/>
                        <a:t>2.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-mini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-mini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-mini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-mini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613646466"/>
                  </a:ext>
                </a:extLst>
              </a:tr>
              <a:tr h="608718">
                <a:tc>
                  <a:txBody>
                    <a:bodyPr/>
                    <a:lstStyle/>
                    <a:p>
                      <a:r>
                        <a:rPr lang="en-US" sz="2000" dirty="0"/>
                        <a:t>3.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dele-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ag-e-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ntur</a:t>
                      </a:r>
                    </a:p>
                  </a:txBody>
                  <a:tcPr marL="99311" marR="99311" marT="49656" marB="49656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audi</a:t>
                      </a:r>
                      <a:r>
                        <a:rPr lang="en-US" sz="2000" dirty="0"/>
                        <a:t>-e-</a:t>
                      </a:r>
                      <a:r>
                        <a:rPr lang="en-US" sz="2000" dirty="0" err="1"/>
                        <a:t>ba</a:t>
                      </a: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ntur</a:t>
                      </a:r>
                    </a:p>
                  </a:txBody>
                  <a:tcPr marL="99311" marR="99311" marT="49656" marB="49656"/>
                </a:tc>
                <a:extLst>
                  <a:ext uri="{0D108BD9-81ED-4DB2-BD59-A6C34878D82A}">
                    <a16:rowId xmlns="" xmlns:a16="http://schemas.microsoft.com/office/drawing/2014/main" val="259686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198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A4F34A-CB63-755F-F13C-8F54CD1A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 </a:t>
            </a:r>
            <a:r>
              <a:rPr lang="en-US" dirty="0" err="1"/>
              <a:t>vježbu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5E4F81-AF1E-D158-F84D-8BB1F5ADF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laudo</a:t>
            </a:r>
            <a:r>
              <a:rPr lang="en-US" dirty="0">
                <a:ea typeface="+mj-lt"/>
                <a:cs typeface="+mj-lt"/>
              </a:rPr>
              <a:t>, 1. – </a:t>
            </a:r>
            <a:r>
              <a:rPr lang="en-US" dirty="0" err="1">
                <a:ea typeface="+mj-lt"/>
                <a:cs typeface="+mj-lt"/>
              </a:rPr>
              <a:t>hvaliti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 dirty="0"/>
          </a:p>
          <a:p>
            <a:r>
              <a:rPr lang="en-US" dirty="0" err="1">
                <a:ea typeface="+mj-lt"/>
                <a:cs typeface="+mj-lt"/>
              </a:rPr>
              <a:t>doceo</a:t>
            </a:r>
            <a:r>
              <a:rPr lang="en-US" dirty="0">
                <a:ea typeface="+mj-lt"/>
                <a:cs typeface="+mj-lt"/>
              </a:rPr>
              <a:t>, 2. – </a:t>
            </a:r>
            <a:r>
              <a:rPr lang="en-US" dirty="0" err="1">
                <a:ea typeface="+mj-lt"/>
                <a:cs typeface="+mj-lt"/>
              </a:rPr>
              <a:t>učiti</a:t>
            </a:r>
            <a:r>
              <a:rPr lang="en-US" dirty="0">
                <a:ea typeface="+mj-lt"/>
                <a:cs typeface="+mj-lt"/>
              </a:rPr>
              <a:t>, </a:t>
            </a:r>
            <a:r>
              <a:rPr lang="en-US" dirty="0" err="1">
                <a:ea typeface="+mj-lt"/>
                <a:cs typeface="+mj-lt"/>
              </a:rPr>
              <a:t>poučavati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 dirty="0"/>
          </a:p>
          <a:p>
            <a:r>
              <a:rPr lang="en-US" dirty="0" err="1">
                <a:ea typeface="+mj-lt"/>
                <a:cs typeface="+mj-lt"/>
              </a:rPr>
              <a:t>duco</a:t>
            </a:r>
            <a:r>
              <a:rPr lang="en-US" dirty="0">
                <a:ea typeface="+mj-lt"/>
                <a:cs typeface="+mj-lt"/>
              </a:rPr>
              <a:t>, 3.  – </a:t>
            </a:r>
            <a:r>
              <a:rPr lang="en-US" dirty="0" err="1">
                <a:ea typeface="+mj-lt"/>
                <a:cs typeface="+mj-lt"/>
              </a:rPr>
              <a:t>voditi</a:t>
            </a:r>
            <a:endParaRPr lang="en-US" dirty="0">
              <a:ea typeface="+mj-lt"/>
              <a:cs typeface="+mj-lt"/>
            </a:endParaRPr>
          </a:p>
          <a:p>
            <a:r>
              <a:rPr lang="en-US" dirty="0" err="1">
                <a:ea typeface="+mj-lt"/>
                <a:cs typeface="+mj-lt"/>
              </a:rPr>
              <a:t>cupio</a:t>
            </a:r>
            <a:r>
              <a:rPr lang="en-US" dirty="0">
                <a:ea typeface="+mj-lt"/>
                <a:cs typeface="+mj-lt"/>
              </a:rPr>
              <a:t>, 3. – </a:t>
            </a:r>
            <a:r>
              <a:rPr lang="en-US" dirty="0" err="1">
                <a:ea typeface="+mj-lt"/>
                <a:cs typeface="+mj-lt"/>
              </a:rPr>
              <a:t>željeti</a:t>
            </a:r>
            <a:r>
              <a:rPr lang="en-US" dirty="0">
                <a:ea typeface="+mj-lt"/>
                <a:cs typeface="+mj-lt"/>
              </a:rPr>
              <a:t> </a:t>
            </a:r>
          </a:p>
          <a:p>
            <a:r>
              <a:rPr lang="en-US" dirty="0" err="1">
                <a:ea typeface="+mj-lt"/>
                <a:cs typeface="+mj-lt"/>
              </a:rPr>
              <a:t>punio</a:t>
            </a:r>
            <a:r>
              <a:rPr lang="en-US" dirty="0">
                <a:ea typeface="+mj-lt"/>
                <a:cs typeface="+mj-lt"/>
              </a:rPr>
              <a:t>, 4. – </a:t>
            </a:r>
            <a:r>
              <a:rPr lang="en-US" dirty="0" err="1">
                <a:ea typeface="+mj-lt"/>
                <a:cs typeface="+mj-lt"/>
              </a:rPr>
              <a:t>kazniti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322898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261A2E"/>
      </a:dk2>
      <a:lt2>
        <a:srgbClr val="F3F0F3"/>
      </a:lt2>
      <a:accent1>
        <a:srgbClr val="26B821"/>
      </a:accent1>
      <a:accent2>
        <a:srgbClr val="14B953"/>
      </a:accent2>
      <a:accent3>
        <a:srgbClr val="20B597"/>
      </a:accent3>
      <a:accent4>
        <a:srgbClr val="17ACD5"/>
      </a:accent4>
      <a:accent5>
        <a:srgbClr val="296FE7"/>
      </a:accent5>
      <a:accent6>
        <a:srgbClr val="372FD9"/>
      </a:accent6>
      <a:hlink>
        <a:srgbClr val="BA3FBF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188</Words>
  <Application>Microsoft Office PowerPoint</Application>
  <PresentationFormat>Prilagođeno</PresentationFormat>
  <Paragraphs>118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ClassicFrameVTI</vt:lpstr>
      <vt:lpstr>Latinski jezik </vt:lpstr>
      <vt:lpstr>Pridjevi prve klase </vt:lpstr>
      <vt:lpstr>Primjeri pridjeva prve klase - rječnički oblik </vt:lpstr>
      <vt:lpstr>Imperfekt aktivni </vt:lpstr>
      <vt:lpstr>Ind.impf.akt.</vt:lpstr>
      <vt:lpstr>Imperfekt pasivni</vt:lpstr>
      <vt:lpstr>Ind.impf.pas.</vt:lpstr>
      <vt:lpstr>Za vježbu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</dc:creator>
  <cp:lastModifiedBy>COMP</cp:lastModifiedBy>
  <cp:revision>364</cp:revision>
  <dcterms:created xsi:type="dcterms:W3CDTF">2022-04-19T20:08:40Z</dcterms:created>
  <dcterms:modified xsi:type="dcterms:W3CDTF">2022-04-21T21:25:47Z</dcterms:modified>
</cp:coreProperties>
</file>