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F8A01-6AEA-1AF7-2DA2-D1707B339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C69E91-20DB-4389-F5C1-7AB795E6D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7BEA25-5541-78CC-21CE-59945E5F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E1145D-645B-BE56-1AA2-39C14B82A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D60BCE-12FE-6D45-8525-354FF87D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691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72B70-09A8-F7DC-15A8-05FEBC25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D691F2-EA11-DF6C-1005-E94CCF428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528552-807E-3330-B4E4-9DC8879B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1635CE-E9E6-07B0-960B-4D069A923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F26C35-2587-10B8-9672-38AD31E7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153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4D012E7-E0A0-89F3-A1BF-C66B4F0016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408831-1CE6-CD0C-4797-B96828B8A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B0F6CA-6AB5-E285-D082-8DC967FD5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566E91-2B3F-A725-1ACC-8B1C5134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7F3B94-54E6-3536-A45E-958456E0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833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599A4-33C3-4CEA-E263-D67AC083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15DEF9-FBAE-3574-B733-A68042592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378D3B-DADA-F6A0-7045-1BE218B9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16058D-2449-E50B-F33B-E3507FF30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F2F3C9-E772-E372-3012-2E0D59E2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92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8EA58-C764-6EFD-62A8-F610F650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63B463-B39F-78FA-DF8B-71EE7A1C8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A5D620-7A5C-27BD-5E14-2CD41B7D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06F52B-1269-5F4B-BCDC-8212B186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102940-399B-FE97-718E-6D86C98FA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918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477D6-3EC7-71E6-F67F-AF4F4A96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23898E-1951-774F-D6D8-4901D736D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BEC0C5-49A3-C6E8-FC13-FEE26D1CD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2A7466-2837-EBD1-F9CB-4D6F74DE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690A411-4C91-195C-BFC8-F6C762C5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081A11D-59C8-EF45-F6C1-D3B92B9E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069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9B2B3-8C42-7E7D-3C9F-A37D1DA6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BDEDC2-1CF4-735C-02F8-A92A87A1C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FE786D-FD99-4F3E-78A5-C3DBE8977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9ECAB8-50A0-828B-BE22-EC4CCA2EE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21E0B57-6193-0986-C414-601916F47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CFA9EB-1613-37ED-D481-1F94335E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E66627-3CB5-0DA1-A0D8-A0203C99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6C3E0B-101B-5ED8-CE39-5D43D1ACD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14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BB1234-0D03-0A3A-131B-68173B24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75FBDC-6112-4AB0-9608-7C5CEDE38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04CEA59-0A81-CEB5-DAA5-A839DEEA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6C6199-C4D2-B4B7-3423-AFC50911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240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E88D9B3-A2B7-C58E-7029-B3A05413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BA53902-1880-0C08-707E-779EB159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913714-455F-5760-25BD-3A9C61C5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2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BF02C-F0D0-75A6-4234-8E3FEBB0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7BE4F0-1FE6-9BD2-13BD-913064800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A5A2CA-2915-368B-4A3C-8E7BA76DF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EB86AC-CBA6-435F-8C37-3A4A50C9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39F240-8D6C-6FB2-CEA8-408694EE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F0C1BB2-006A-4DDA-F1AD-67947DA0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307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10E7F-3A03-3311-D005-6CB51B88F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4A3EAE7-1A9D-5C22-179A-800348FE53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F50FBF-A38B-CF19-0C3E-46289863A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540F64-6898-E889-9701-1762A7820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660F0B-10A4-9DF1-9847-92EA351E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B73B5B-1942-7BEE-A858-AEAB9A352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620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7EE4B2F-6A1F-F6FD-F013-74D60FB0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D03621-7A36-52C5-0793-99B3DD203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E7C4F7-69C7-9D54-673F-B951C27B6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B8B431-1C3C-4989-B957-26FAE32A4C62}" type="datetimeFigureOut">
              <a:rPr lang="de-CH" smtClean="0"/>
              <a:t>17.11.2025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88AC97-B6F8-417C-3DC4-22D0F4383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117D52-04BC-9D37-009F-6ACB67914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6DEE19-A470-46E3-B79D-07B57F148FE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359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7264A61-6AE3-4DC0-A455-5EDC604E3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49" name="Color Cover">
              <a:extLst>
                <a:ext uri="{FF2B5EF4-FFF2-40B4-BE49-F238E27FC236}">
                  <a16:creationId xmlns:a16="http://schemas.microsoft.com/office/drawing/2014/main" id="{2F23900D-D5D0-4EE8-80F4-D25038DE2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Color Cover">
              <a:extLst>
                <a:ext uri="{FF2B5EF4-FFF2-40B4-BE49-F238E27FC236}">
                  <a16:creationId xmlns:a16="http://schemas.microsoft.com/office/drawing/2014/main" id="{C55310DE-258B-4134-9DA8-DC4C2D0EB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691EE10-D5F3-48FA-BE55-F24A0BE59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53" name="Color">
              <a:extLst>
                <a:ext uri="{FF2B5EF4-FFF2-40B4-BE49-F238E27FC236}">
                  <a16:creationId xmlns:a16="http://schemas.microsoft.com/office/drawing/2014/main" id="{7EF3BBC7-022F-4CD5-BE8E-BD8206C4B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Color">
              <a:extLst>
                <a:ext uri="{FF2B5EF4-FFF2-40B4-BE49-F238E27FC236}">
                  <a16:creationId xmlns:a16="http://schemas.microsoft.com/office/drawing/2014/main" id="{A877CB3E-FE2B-43A7-A987-F921A9249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D7D909C-8FF2-6DEE-AE76-3E50E205D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126" y="1040792"/>
            <a:ext cx="4178278" cy="1956917"/>
          </a:xfrm>
        </p:spPr>
        <p:txBody>
          <a:bodyPr anchor="ctr">
            <a:normAutofit fontScale="90000"/>
          </a:bodyPr>
          <a:lstStyle/>
          <a:p>
            <a:pPr algn="l"/>
            <a:r>
              <a:rPr lang="de-CH" sz="4800" dirty="0">
                <a:solidFill>
                  <a:schemeClr val="bg1"/>
                </a:solidFill>
              </a:rPr>
              <a:t>My </a:t>
            </a:r>
            <a:r>
              <a:rPr lang="de-CH" sz="4800" dirty="0" err="1">
                <a:solidFill>
                  <a:schemeClr val="bg1"/>
                </a:solidFill>
              </a:rPr>
              <a:t>Stay</a:t>
            </a:r>
            <a:r>
              <a:rPr lang="de-CH" sz="4800" dirty="0">
                <a:solidFill>
                  <a:schemeClr val="bg1"/>
                </a:solidFill>
              </a:rPr>
              <a:t> in Zagreb (Autumn 2024)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3F9279-585F-4C91-6FE1-795EA0144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8006" y="3789076"/>
            <a:ext cx="7391968" cy="2008925"/>
          </a:xfrm>
        </p:spPr>
        <p:txBody>
          <a:bodyPr anchor="ctr">
            <a:normAutofit/>
          </a:bodyPr>
          <a:lstStyle/>
          <a:p>
            <a:pPr algn="l"/>
            <a:r>
              <a:rPr lang="de-CH" dirty="0">
                <a:solidFill>
                  <a:schemeClr val="bg1"/>
                </a:solidFill>
              </a:rPr>
              <a:t>My </a:t>
            </a:r>
            <a:r>
              <a:rPr lang="de-CH" dirty="0" err="1">
                <a:solidFill>
                  <a:schemeClr val="bg1"/>
                </a:solidFill>
              </a:rPr>
              <a:t>name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is</a:t>
            </a:r>
            <a:r>
              <a:rPr lang="de-CH" dirty="0">
                <a:solidFill>
                  <a:schemeClr val="bg1"/>
                </a:solidFill>
              </a:rPr>
              <a:t> Jana Lou and I am </a:t>
            </a:r>
            <a:r>
              <a:rPr lang="de-CH" dirty="0" err="1">
                <a:solidFill>
                  <a:schemeClr val="bg1"/>
                </a:solidFill>
              </a:rPr>
              <a:t>from</a:t>
            </a:r>
            <a:r>
              <a:rPr lang="de-CH" dirty="0">
                <a:solidFill>
                  <a:schemeClr val="bg1"/>
                </a:solidFill>
              </a:rPr>
              <a:t> Bern, </a:t>
            </a:r>
            <a:r>
              <a:rPr lang="de-CH" dirty="0" err="1">
                <a:solidFill>
                  <a:schemeClr val="bg1"/>
                </a:solidFill>
              </a:rPr>
              <a:t>Switzerland</a:t>
            </a:r>
            <a:r>
              <a:rPr lang="de-CH" dirty="0">
                <a:solidFill>
                  <a:schemeClr val="bg1"/>
                </a:solidFill>
              </a:rPr>
              <a:t>. In 2024 I </a:t>
            </a:r>
            <a:r>
              <a:rPr lang="de-CH" dirty="0" err="1">
                <a:solidFill>
                  <a:schemeClr val="bg1"/>
                </a:solidFill>
              </a:rPr>
              <a:t>stayed</a:t>
            </a:r>
            <a:r>
              <a:rPr lang="de-CH" dirty="0">
                <a:solidFill>
                  <a:schemeClr val="bg1"/>
                </a:solidFill>
              </a:rPr>
              <a:t> in Zagreb </a:t>
            </a:r>
            <a:r>
              <a:rPr lang="de-CH" dirty="0" err="1">
                <a:solidFill>
                  <a:schemeClr val="bg1"/>
                </a:solidFill>
              </a:rPr>
              <a:t>for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one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semester</a:t>
            </a:r>
            <a:r>
              <a:rPr lang="de-CH" dirty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de-CH" dirty="0">
                <a:solidFill>
                  <a:schemeClr val="bg1"/>
                </a:solidFill>
              </a:rPr>
              <a:t>I </a:t>
            </a:r>
            <a:r>
              <a:rPr lang="de-CH" dirty="0" err="1">
                <a:solidFill>
                  <a:schemeClr val="bg1"/>
                </a:solidFill>
              </a:rPr>
              <a:t>studied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Croatian</a:t>
            </a:r>
            <a:r>
              <a:rPr lang="de-CH" dirty="0">
                <a:solidFill>
                  <a:schemeClr val="bg1"/>
                </a:solidFill>
              </a:rPr>
              <a:t> at </a:t>
            </a:r>
            <a:r>
              <a:rPr lang="de-CH" dirty="0" err="1">
                <a:solidFill>
                  <a:schemeClr val="bg1"/>
                </a:solidFill>
              </a:rPr>
              <a:t>the</a:t>
            </a:r>
            <a:r>
              <a:rPr lang="de-CH" dirty="0">
                <a:solidFill>
                  <a:schemeClr val="bg1"/>
                </a:solidFill>
              </a:rPr>
              <a:t> Faculty </a:t>
            </a:r>
            <a:r>
              <a:rPr lang="de-CH" dirty="0" err="1">
                <a:solidFill>
                  <a:schemeClr val="bg1"/>
                </a:solidFill>
              </a:rPr>
              <a:t>of</a:t>
            </a:r>
            <a:r>
              <a:rPr lang="de-CH" dirty="0">
                <a:solidFill>
                  <a:schemeClr val="bg1"/>
                </a:solidFill>
              </a:rPr>
              <a:t> Philosophy and </a:t>
            </a:r>
            <a:r>
              <a:rPr lang="de-CH" dirty="0" err="1">
                <a:solidFill>
                  <a:schemeClr val="bg1"/>
                </a:solidFill>
              </a:rPr>
              <a:t>took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courses</a:t>
            </a:r>
            <a:r>
              <a:rPr lang="de-CH" dirty="0">
                <a:solidFill>
                  <a:schemeClr val="bg1"/>
                </a:solidFill>
              </a:rPr>
              <a:t> on </a:t>
            </a:r>
            <a:r>
              <a:rPr lang="de-CH" dirty="0" err="1">
                <a:solidFill>
                  <a:schemeClr val="bg1"/>
                </a:solidFill>
              </a:rPr>
              <a:t>Croatian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politics</a:t>
            </a:r>
            <a:r>
              <a:rPr lang="de-CH" dirty="0">
                <a:solidFill>
                  <a:schemeClr val="bg1"/>
                </a:solidFill>
              </a:rPr>
              <a:t> and </a:t>
            </a:r>
            <a:r>
              <a:rPr lang="de-CH" dirty="0" err="1">
                <a:solidFill>
                  <a:schemeClr val="bg1"/>
                </a:solidFill>
              </a:rPr>
              <a:t>culture</a:t>
            </a:r>
            <a:r>
              <a:rPr lang="de-CH" dirty="0">
                <a:solidFill>
                  <a:schemeClr val="bg1"/>
                </a:solidFill>
              </a:rPr>
              <a:t> at </a:t>
            </a:r>
            <a:r>
              <a:rPr lang="de-CH" dirty="0" err="1">
                <a:solidFill>
                  <a:schemeClr val="bg1"/>
                </a:solidFill>
              </a:rPr>
              <a:t>the</a:t>
            </a:r>
            <a:r>
              <a:rPr lang="de-CH" dirty="0">
                <a:solidFill>
                  <a:schemeClr val="bg1"/>
                </a:solidFill>
              </a:rPr>
              <a:t> Faculty </a:t>
            </a:r>
            <a:r>
              <a:rPr lang="de-CH" dirty="0" err="1">
                <a:solidFill>
                  <a:schemeClr val="bg1"/>
                </a:solidFill>
              </a:rPr>
              <a:t>of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Croatian</a:t>
            </a:r>
            <a:r>
              <a:rPr lang="de-CH" dirty="0">
                <a:solidFill>
                  <a:schemeClr val="bg1"/>
                </a:solidFill>
              </a:rPr>
              <a:t> Studies.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9FC87A-82DE-1035-3F54-51B04928C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06" y="949269"/>
            <a:ext cx="3398375" cy="2550285"/>
          </a:xfrm>
          <a:prstGeom prst="rect">
            <a:avLst/>
          </a:prstGeom>
        </p:spPr>
      </p:pic>
      <p:pic>
        <p:nvPicPr>
          <p:cNvPr id="7" name="Grafik 6" descr="Ein Bild, das draußen, Himmel, Baum, Kleidung enthält.&#10;&#10;KI-generierte Inhalte können fehlerhaft sein.">
            <a:extLst>
              <a:ext uri="{FF2B5EF4-FFF2-40B4-BE49-F238E27FC236}">
                <a16:creationId xmlns:a16="http://schemas.microsoft.com/office/drawing/2014/main" id="{E1232AB9-B2B0-DCEC-6586-97A5C25D1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33186" r="40755" b="-1"/>
          <a:stretch>
            <a:fillRect/>
          </a:stretch>
        </p:blipFill>
        <p:spPr>
          <a:xfrm>
            <a:off x="8806258" y="889375"/>
            <a:ext cx="2427736" cy="33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8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 Fill">
            <a:extLst>
              <a:ext uri="{FF2B5EF4-FFF2-40B4-BE49-F238E27FC236}">
                <a16:creationId xmlns:a16="http://schemas.microsoft.com/office/drawing/2014/main" id="{907E470A-25F4-47D0-8FEC-EE9FD606B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220E63-99E1-482A-A0A6-B47EB4BF8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31" name="Color Cover">
              <a:extLst>
                <a:ext uri="{FF2B5EF4-FFF2-40B4-BE49-F238E27FC236}">
                  <a16:creationId xmlns:a16="http://schemas.microsoft.com/office/drawing/2014/main" id="{F8610896-EA5E-4BE8-8398-C1AFC049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olor Cover">
              <a:extLst>
                <a:ext uri="{FF2B5EF4-FFF2-40B4-BE49-F238E27FC236}">
                  <a16:creationId xmlns:a16="http://schemas.microsoft.com/office/drawing/2014/main" id="{F44E9794-9C4B-427F-BB50-89D89334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18EE54-271A-4FE8-B6B3-D0FCF55A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35" name="Color">
              <a:extLst>
                <a:ext uri="{FF2B5EF4-FFF2-40B4-BE49-F238E27FC236}">
                  <a16:creationId xmlns:a16="http://schemas.microsoft.com/office/drawing/2014/main" id="{ECA6F781-4382-4525-9DA8-9D66605F8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Color">
              <a:extLst>
                <a:ext uri="{FF2B5EF4-FFF2-40B4-BE49-F238E27FC236}">
                  <a16:creationId xmlns:a16="http://schemas.microsoft.com/office/drawing/2014/main" id="{209C186B-2883-498E-A176-6B60F8B5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EC10AB7-F4A4-EA91-2469-26877F7C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86" y="988958"/>
            <a:ext cx="5309616" cy="1059999"/>
          </a:xfrm>
        </p:spPr>
        <p:txBody>
          <a:bodyPr anchor="ctr">
            <a:normAutofit/>
          </a:bodyPr>
          <a:lstStyle/>
          <a:p>
            <a:r>
              <a:rPr lang="de-CH" sz="4800" dirty="0" err="1">
                <a:solidFill>
                  <a:schemeClr val="bg1"/>
                </a:solidFill>
              </a:rPr>
              <a:t>Studying</a:t>
            </a:r>
            <a:r>
              <a:rPr lang="de-CH" sz="4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3C96D6-7B2D-9B5E-9135-2D323AA7F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885" y="3219141"/>
            <a:ext cx="4584882" cy="2584200"/>
          </a:xfrm>
        </p:spPr>
        <p:txBody>
          <a:bodyPr anchor="ctr">
            <a:normAutofit/>
          </a:bodyPr>
          <a:lstStyle/>
          <a:p>
            <a:r>
              <a:rPr lang="de-CH" sz="1800" dirty="0" err="1">
                <a:solidFill>
                  <a:schemeClr val="bg1"/>
                </a:solidFill>
              </a:rPr>
              <a:t>During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my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stay</a:t>
            </a:r>
            <a:r>
              <a:rPr lang="de-CH" sz="1800" dirty="0">
                <a:solidFill>
                  <a:schemeClr val="bg1"/>
                </a:solidFill>
              </a:rPr>
              <a:t> I </a:t>
            </a:r>
            <a:r>
              <a:rPr lang="de-CH" sz="1800" dirty="0" err="1">
                <a:solidFill>
                  <a:schemeClr val="bg1"/>
                </a:solidFill>
              </a:rPr>
              <a:t>lived</a:t>
            </a:r>
            <a:r>
              <a:rPr lang="de-CH" sz="1800" dirty="0">
                <a:solidFill>
                  <a:schemeClr val="bg1"/>
                </a:solidFill>
              </a:rPr>
              <a:t> at </a:t>
            </a:r>
            <a:r>
              <a:rPr lang="de-CH" sz="1800" dirty="0" err="1">
                <a:solidFill>
                  <a:schemeClr val="bg1"/>
                </a:solidFill>
              </a:rPr>
              <a:t>the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student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dormitory</a:t>
            </a:r>
            <a:r>
              <a:rPr lang="de-CH" sz="1800" dirty="0">
                <a:solidFill>
                  <a:schemeClr val="bg1"/>
                </a:solidFill>
              </a:rPr>
              <a:t> Stjepan </a:t>
            </a:r>
            <a:r>
              <a:rPr lang="de-CH" sz="1800" dirty="0" err="1">
                <a:solidFill>
                  <a:schemeClr val="bg1"/>
                </a:solidFill>
              </a:rPr>
              <a:t>Radić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</a:p>
          <a:p>
            <a:r>
              <a:rPr lang="de-CH" sz="1800" dirty="0">
                <a:solidFill>
                  <a:schemeClr val="bg1"/>
                </a:solidFill>
              </a:rPr>
              <a:t>Every </a:t>
            </a:r>
            <a:r>
              <a:rPr lang="de-CH" sz="1800" dirty="0" err="1">
                <a:solidFill>
                  <a:schemeClr val="bg1"/>
                </a:solidFill>
              </a:rPr>
              <a:t>day</a:t>
            </a:r>
            <a:r>
              <a:rPr lang="de-CH" sz="1800" dirty="0">
                <a:solidFill>
                  <a:schemeClr val="bg1"/>
                </a:solidFill>
              </a:rPr>
              <a:t> I </a:t>
            </a:r>
            <a:r>
              <a:rPr lang="de-CH" sz="1800" dirty="0" err="1">
                <a:solidFill>
                  <a:schemeClr val="bg1"/>
                </a:solidFill>
              </a:rPr>
              <a:t>attended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the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croatian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language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course</a:t>
            </a:r>
            <a:r>
              <a:rPr lang="de-CH" sz="1800" dirty="0">
                <a:solidFill>
                  <a:schemeClr val="bg1"/>
                </a:solidFill>
              </a:rPr>
              <a:t> (Level A2/B1) at </a:t>
            </a:r>
            <a:r>
              <a:rPr lang="de-CH" sz="1800" dirty="0" err="1">
                <a:solidFill>
                  <a:schemeClr val="bg1"/>
                </a:solidFill>
              </a:rPr>
              <a:t>the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Croaticum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</a:p>
          <a:p>
            <a:r>
              <a:rPr lang="de-CH" sz="1800" dirty="0">
                <a:solidFill>
                  <a:schemeClr val="bg1"/>
                </a:solidFill>
              </a:rPr>
              <a:t>I </a:t>
            </a:r>
            <a:r>
              <a:rPr lang="de-CH" sz="1800" dirty="0" err="1">
                <a:solidFill>
                  <a:schemeClr val="bg1"/>
                </a:solidFill>
              </a:rPr>
              <a:t>took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three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classes</a:t>
            </a:r>
            <a:r>
              <a:rPr lang="de-CH" sz="1800" dirty="0">
                <a:solidFill>
                  <a:schemeClr val="bg1"/>
                </a:solidFill>
              </a:rPr>
              <a:t> at </a:t>
            </a:r>
            <a:r>
              <a:rPr lang="de-CH" sz="1800" dirty="0" err="1">
                <a:solidFill>
                  <a:schemeClr val="bg1"/>
                </a:solidFill>
              </a:rPr>
              <a:t>the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hr-HR" sz="1800" dirty="0">
                <a:solidFill>
                  <a:schemeClr val="bg1"/>
                </a:solidFill>
              </a:rPr>
              <a:t>F</a:t>
            </a:r>
            <a:r>
              <a:rPr lang="de-CH" sz="1800">
                <a:solidFill>
                  <a:schemeClr val="bg1"/>
                </a:solidFill>
              </a:rPr>
              <a:t>akultet</a:t>
            </a:r>
            <a:r>
              <a:rPr lang="de-CH" sz="1800" dirty="0">
                <a:solidFill>
                  <a:schemeClr val="bg1"/>
                </a:solidFill>
              </a:rPr>
              <a:t> hrvatskih studija, </a:t>
            </a:r>
            <a:r>
              <a:rPr lang="de-CH" sz="1800" dirty="0" err="1">
                <a:solidFill>
                  <a:schemeClr val="bg1"/>
                </a:solidFill>
              </a:rPr>
              <a:t>two</a:t>
            </a:r>
            <a:r>
              <a:rPr lang="de-CH" sz="1800" dirty="0">
                <a:solidFill>
                  <a:schemeClr val="bg1"/>
                </a:solidFill>
              </a:rPr>
              <a:t> in </a:t>
            </a:r>
            <a:r>
              <a:rPr lang="de-CH" sz="1800" dirty="0" err="1">
                <a:solidFill>
                  <a:schemeClr val="bg1"/>
                </a:solidFill>
              </a:rPr>
              <a:t>Croatian</a:t>
            </a:r>
            <a:r>
              <a:rPr lang="de-CH" sz="1800" dirty="0">
                <a:solidFill>
                  <a:schemeClr val="bg1"/>
                </a:solidFill>
              </a:rPr>
              <a:t> and </a:t>
            </a:r>
            <a:r>
              <a:rPr lang="de-CH" sz="1800" dirty="0" err="1">
                <a:solidFill>
                  <a:schemeClr val="bg1"/>
                </a:solidFill>
              </a:rPr>
              <a:t>one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class</a:t>
            </a:r>
            <a:r>
              <a:rPr lang="de-CH" sz="1800" dirty="0">
                <a:solidFill>
                  <a:schemeClr val="bg1"/>
                </a:solidFill>
              </a:rPr>
              <a:t> on </a:t>
            </a:r>
            <a:r>
              <a:rPr lang="de-CH" sz="1800" dirty="0" err="1">
                <a:solidFill>
                  <a:schemeClr val="bg1"/>
                </a:solidFill>
              </a:rPr>
              <a:t>the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History</a:t>
            </a:r>
            <a:r>
              <a:rPr lang="de-CH" sz="1800" dirty="0">
                <a:solidFill>
                  <a:schemeClr val="bg1"/>
                </a:solidFill>
              </a:rPr>
              <a:t> of </a:t>
            </a:r>
            <a:r>
              <a:rPr lang="de-CH" sz="1800" dirty="0" err="1">
                <a:solidFill>
                  <a:schemeClr val="bg1"/>
                </a:solidFill>
              </a:rPr>
              <a:t>Croatian</a:t>
            </a:r>
            <a:r>
              <a:rPr lang="de-CH" sz="1800" dirty="0">
                <a:solidFill>
                  <a:schemeClr val="bg1"/>
                </a:solidFill>
              </a:rPr>
              <a:t> Culture in </a:t>
            </a:r>
            <a:r>
              <a:rPr lang="de-CH" sz="1800" dirty="0" err="1">
                <a:solidFill>
                  <a:schemeClr val="bg1"/>
                </a:solidFill>
              </a:rPr>
              <a:t>english</a:t>
            </a:r>
            <a:endParaRPr lang="de-CH" sz="1800" dirty="0">
              <a:solidFill>
                <a:schemeClr val="bg1"/>
              </a:solidFill>
            </a:endParaRPr>
          </a:p>
        </p:txBody>
      </p:sp>
      <p:pic>
        <p:nvPicPr>
          <p:cNvPr id="5" name="Grafik 4" descr="Ein Bild, das Gebäude, draußen, Fenster, Schuhwerk enthält.&#10;&#10;KI-generierte Inhalte können fehlerhaft sein.">
            <a:extLst>
              <a:ext uri="{FF2B5EF4-FFF2-40B4-BE49-F238E27FC236}">
                <a16:creationId xmlns:a16="http://schemas.microsoft.com/office/drawing/2014/main" id="{2AC0F9DE-95AA-EA46-E011-7574B322D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6" y="2072203"/>
            <a:ext cx="5278896" cy="35192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DC99E33-C785-FA11-E6C8-AE0BA377D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722" y="1000649"/>
            <a:ext cx="2762294" cy="20729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9FEDDC8-82EB-5BEA-92DD-ECE6FA20B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305" y="972979"/>
            <a:ext cx="1596214" cy="21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46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 Fill">
            <a:extLst>
              <a:ext uri="{FF2B5EF4-FFF2-40B4-BE49-F238E27FC236}">
                <a16:creationId xmlns:a16="http://schemas.microsoft.com/office/drawing/2014/main" id="{907E470A-25F4-47D0-8FEC-EE9FD606B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220E63-99E1-482A-A0A6-B47EB4BF8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33" name="Color Cover">
              <a:extLst>
                <a:ext uri="{FF2B5EF4-FFF2-40B4-BE49-F238E27FC236}">
                  <a16:creationId xmlns:a16="http://schemas.microsoft.com/office/drawing/2014/main" id="{F8610896-EA5E-4BE8-8398-C1AFC049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Color Cover">
              <a:extLst>
                <a:ext uri="{FF2B5EF4-FFF2-40B4-BE49-F238E27FC236}">
                  <a16:creationId xmlns:a16="http://schemas.microsoft.com/office/drawing/2014/main" id="{F44E9794-9C4B-427F-BB50-89D89334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618EE54-271A-4FE8-B6B3-D0FCF55A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37" name="Color">
              <a:extLst>
                <a:ext uri="{FF2B5EF4-FFF2-40B4-BE49-F238E27FC236}">
                  <a16:creationId xmlns:a16="http://schemas.microsoft.com/office/drawing/2014/main" id="{ECA6F781-4382-4525-9DA8-9D66605F8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Color">
              <a:extLst>
                <a:ext uri="{FF2B5EF4-FFF2-40B4-BE49-F238E27FC236}">
                  <a16:creationId xmlns:a16="http://schemas.microsoft.com/office/drawing/2014/main" id="{209C186B-2883-498E-A176-6B60F8B5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30DFE8B-E6E5-2812-968B-87560B4A0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441" y="970340"/>
            <a:ext cx="5309616" cy="1130077"/>
          </a:xfrm>
        </p:spPr>
        <p:txBody>
          <a:bodyPr anchor="ctr">
            <a:normAutofit/>
          </a:bodyPr>
          <a:lstStyle/>
          <a:p>
            <a:r>
              <a:rPr lang="de-CH" sz="4800" dirty="0" err="1">
                <a:solidFill>
                  <a:schemeClr val="bg1"/>
                </a:solidFill>
              </a:rPr>
              <a:t>Exploring</a:t>
            </a:r>
            <a:r>
              <a:rPr lang="de-CH" sz="4800" dirty="0">
                <a:solidFill>
                  <a:schemeClr val="bg1"/>
                </a:solidFill>
              </a:rPr>
              <a:t> </a:t>
            </a:r>
            <a:r>
              <a:rPr lang="de-CH" sz="4800" dirty="0" err="1">
                <a:solidFill>
                  <a:schemeClr val="bg1"/>
                </a:solidFill>
              </a:rPr>
              <a:t>Croatia</a:t>
            </a:r>
            <a:endParaRPr lang="de-CH" sz="4800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05107E-6A3E-917A-207B-8A4091A7C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40" y="1992441"/>
            <a:ext cx="5128419" cy="1582955"/>
          </a:xfrm>
        </p:spPr>
        <p:txBody>
          <a:bodyPr anchor="ctr">
            <a:normAutofit/>
          </a:bodyPr>
          <a:lstStyle/>
          <a:p>
            <a:r>
              <a:rPr lang="de-CH" sz="1800" dirty="0">
                <a:solidFill>
                  <a:schemeClr val="bg1"/>
                </a:solidFill>
              </a:rPr>
              <a:t>On </a:t>
            </a:r>
            <a:r>
              <a:rPr lang="de-CH" sz="1800" dirty="0" err="1">
                <a:solidFill>
                  <a:schemeClr val="bg1"/>
                </a:solidFill>
              </a:rPr>
              <a:t>the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weekends</a:t>
            </a:r>
            <a:r>
              <a:rPr lang="de-CH" sz="1800" dirty="0">
                <a:solidFill>
                  <a:schemeClr val="bg1"/>
                </a:solidFill>
              </a:rPr>
              <a:t> I </a:t>
            </a:r>
            <a:r>
              <a:rPr lang="de-CH" sz="1800" dirty="0" err="1">
                <a:solidFill>
                  <a:schemeClr val="bg1"/>
                </a:solidFill>
              </a:rPr>
              <a:t>explored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many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Croatian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cities</a:t>
            </a:r>
            <a:r>
              <a:rPr lang="de-CH" sz="1800" dirty="0">
                <a:solidFill>
                  <a:schemeClr val="bg1"/>
                </a:solidFill>
              </a:rPr>
              <a:t> and </a:t>
            </a:r>
            <a:r>
              <a:rPr lang="de-CH" sz="1800" dirty="0" err="1">
                <a:solidFill>
                  <a:schemeClr val="bg1"/>
                </a:solidFill>
              </a:rPr>
              <a:t>visited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beautiful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places</a:t>
            </a:r>
            <a:endParaRPr lang="de-CH" sz="1800" dirty="0">
              <a:solidFill>
                <a:schemeClr val="bg1"/>
              </a:solidFill>
            </a:endParaRPr>
          </a:p>
          <a:p>
            <a:r>
              <a:rPr lang="de-CH" sz="1800" dirty="0" err="1">
                <a:solidFill>
                  <a:schemeClr val="bg1"/>
                </a:solidFill>
              </a:rPr>
              <a:t>Sometimes</a:t>
            </a:r>
            <a:r>
              <a:rPr lang="de-CH" sz="1800" dirty="0">
                <a:solidFill>
                  <a:schemeClr val="bg1"/>
                </a:solidFill>
              </a:rPr>
              <a:t> I </a:t>
            </a:r>
            <a:r>
              <a:rPr lang="de-CH" sz="1800" dirty="0" err="1">
                <a:solidFill>
                  <a:schemeClr val="bg1"/>
                </a:solidFill>
              </a:rPr>
              <a:t>would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participate</a:t>
            </a:r>
            <a:r>
              <a:rPr lang="de-CH" sz="1800" dirty="0">
                <a:solidFill>
                  <a:schemeClr val="bg1"/>
                </a:solidFill>
              </a:rPr>
              <a:t> in </a:t>
            </a:r>
            <a:r>
              <a:rPr lang="de-CH" sz="1800" dirty="0" err="1">
                <a:solidFill>
                  <a:schemeClr val="bg1"/>
                </a:solidFill>
              </a:rPr>
              <a:t>the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trips</a:t>
            </a:r>
            <a:r>
              <a:rPr lang="de-CH" sz="1800" dirty="0">
                <a:solidFill>
                  <a:schemeClr val="bg1"/>
                </a:solidFill>
              </a:rPr>
              <a:t> and </a:t>
            </a:r>
            <a:r>
              <a:rPr lang="de-CH" sz="1800" dirty="0" err="1">
                <a:solidFill>
                  <a:schemeClr val="bg1"/>
                </a:solidFill>
              </a:rPr>
              <a:t>events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organized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by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the</a:t>
            </a:r>
            <a:r>
              <a:rPr lang="de-CH" sz="1800" dirty="0">
                <a:solidFill>
                  <a:schemeClr val="bg1"/>
                </a:solidFill>
              </a:rPr>
              <a:t> Erasmus-Student-Network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A5E420-C8EE-DD1E-73C1-4509949C2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00" y="3709638"/>
            <a:ext cx="1729524" cy="230603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48B91776-F40F-37E0-FB80-84A0960EE3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17B88B-5111-231D-444C-09DD80C8B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014" y="955108"/>
            <a:ext cx="2433356" cy="182609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041CAE7-3598-FE73-BF1B-1C5231AADC70}"/>
              </a:ext>
            </a:extLst>
          </p:cNvPr>
          <p:cNvSpPr txBox="1"/>
          <p:nvPr/>
        </p:nvSpPr>
        <p:spPr>
          <a:xfrm>
            <a:off x="8827017" y="2795989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chemeClr val="bg1"/>
                </a:solidFill>
              </a:rPr>
              <a:t>Plitvička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jezera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BCD8AFC-21F4-95BF-30DE-26E70C7AA7A6}"/>
              </a:ext>
            </a:extLst>
          </p:cNvPr>
          <p:cNvSpPr txBox="1"/>
          <p:nvPr/>
        </p:nvSpPr>
        <p:spPr>
          <a:xfrm>
            <a:off x="2804847" y="572800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Split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61A599D-912D-4F33-A3B3-5EC68ABB41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" t="25797" r="-85" b="19992"/>
          <a:stretch>
            <a:fillRect/>
          </a:stretch>
        </p:blipFill>
        <p:spPr>
          <a:xfrm>
            <a:off x="8796571" y="4263710"/>
            <a:ext cx="2344515" cy="1694656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3BDCEEF6-A099-0097-BBC6-A9BD478683C9}"/>
              </a:ext>
            </a:extLst>
          </p:cNvPr>
          <p:cNvSpPr txBox="1"/>
          <p:nvPr/>
        </p:nvSpPr>
        <p:spPr>
          <a:xfrm>
            <a:off x="8699349" y="3894378"/>
            <a:ext cx="78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Rovinj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87883441-A9C7-0124-0110-539D3E165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053" y="955889"/>
            <a:ext cx="1732192" cy="2309589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25EDACDF-D947-090F-831F-86A462CA98B2}"/>
              </a:ext>
            </a:extLst>
          </p:cNvPr>
          <p:cNvSpPr txBox="1"/>
          <p:nvPr/>
        </p:nvSpPr>
        <p:spPr>
          <a:xfrm>
            <a:off x="7654800" y="3265478"/>
            <a:ext cx="103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chemeClr val="bg1"/>
                </a:solidFill>
              </a:rPr>
              <a:t>Varaždin</a:t>
            </a:r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9443DBF9-4A94-B395-E913-F44A7B332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8865" y="4054791"/>
            <a:ext cx="1470659" cy="1960878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CEC0A79C-57B1-E8AB-3F63-D427EFFB5153}"/>
              </a:ext>
            </a:extLst>
          </p:cNvPr>
          <p:cNvSpPr txBox="1"/>
          <p:nvPr/>
        </p:nvSpPr>
        <p:spPr>
          <a:xfrm>
            <a:off x="6856719" y="3703725"/>
            <a:ext cx="75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chemeClr val="bg1"/>
                </a:solidFill>
              </a:rPr>
              <a:t>Zadar</a:t>
            </a:r>
            <a:endParaRPr lang="de-CH" dirty="0">
              <a:solidFill>
                <a:schemeClr val="bg1"/>
              </a:solidFill>
            </a:endParaRP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AB49BE3F-36E9-DE4E-E797-85B4AF40F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348" y="3575396"/>
            <a:ext cx="2744111" cy="2059298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96BCDFE4-029A-5039-2F82-6017AAAA6A10}"/>
              </a:ext>
            </a:extLst>
          </p:cNvPr>
          <p:cNvSpPr txBox="1"/>
          <p:nvPr/>
        </p:nvSpPr>
        <p:spPr>
          <a:xfrm>
            <a:off x="3488279" y="5646337"/>
            <a:ext cx="1197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Dubrovnik</a:t>
            </a:r>
          </a:p>
        </p:txBody>
      </p:sp>
    </p:spTree>
    <p:extLst>
      <p:ext uri="{BB962C8B-B14F-4D97-AF65-F5344CB8AC3E}">
        <p14:creationId xmlns:p14="http://schemas.microsoft.com/office/powerpoint/2010/main" val="1720582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07E470A-25F4-47D0-8FEC-EE9FD606B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220E63-99E1-482A-A0A6-B47EB4BF8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F8610896-EA5E-4BE8-8398-C1AFC049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F44E9794-9C4B-427F-BB50-89D89334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18EE54-271A-4FE8-B6B3-D0FCF55A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ECA6F781-4382-4525-9DA8-9D66605F8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209C186B-2883-498E-A176-6B60F8B5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061F954-8AA3-3C5C-B4DF-73E0D93D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505" y="1007243"/>
            <a:ext cx="5309616" cy="1085373"/>
          </a:xfrm>
        </p:spPr>
        <p:txBody>
          <a:bodyPr anchor="ctr">
            <a:normAutofit/>
          </a:bodyPr>
          <a:lstStyle/>
          <a:p>
            <a:r>
              <a:rPr lang="de-CH" sz="4800" dirty="0">
                <a:solidFill>
                  <a:schemeClr val="bg1"/>
                </a:solidFill>
              </a:rPr>
              <a:t>Meeting </a:t>
            </a:r>
            <a:r>
              <a:rPr lang="de-CH" sz="4800" dirty="0" err="1">
                <a:solidFill>
                  <a:schemeClr val="bg1"/>
                </a:solidFill>
              </a:rPr>
              <a:t>new</a:t>
            </a:r>
            <a:r>
              <a:rPr lang="de-CH" sz="4800" dirty="0">
                <a:solidFill>
                  <a:schemeClr val="bg1"/>
                </a:solidFill>
              </a:rPr>
              <a:t> </a:t>
            </a:r>
            <a:r>
              <a:rPr lang="de-CH" sz="4800" dirty="0" err="1">
                <a:solidFill>
                  <a:schemeClr val="bg1"/>
                </a:solidFill>
              </a:rPr>
              <a:t>people</a:t>
            </a:r>
            <a:endParaRPr lang="de-CH" sz="4800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403A38-1586-2561-1E2E-873434EA3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926" y="1996418"/>
            <a:ext cx="3346484" cy="2509217"/>
          </a:xfrm>
        </p:spPr>
        <p:txBody>
          <a:bodyPr anchor="ctr">
            <a:normAutofit/>
          </a:bodyPr>
          <a:lstStyle/>
          <a:p>
            <a:r>
              <a:rPr lang="de-CH" sz="1800" dirty="0">
                <a:solidFill>
                  <a:schemeClr val="bg1"/>
                </a:solidFill>
              </a:rPr>
              <a:t>I </a:t>
            </a:r>
            <a:r>
              <a:rPr lang="de-CH" sz="1800" dirty="0" err="1">
                <a:solidFill>
                  <a:schemeClr val="bg1"/>
                </a:solidFill>
              </a:rPr>
              <a:t>met</a:t>
            </a:r>
            <a:r>
              <a:rPr lang="de-CH" sz="1800" dirty="0">
                <a:solidFill>
                  <a:schemeClr val="bg1"/>
                </a:solidFill>
              </a:rPr>
              <a:t> a </a:t>
            </a:r>
            <a:r>
              <a:rPr lang="de-CH" sz="1800" dirty="0" err="1">
                <a:solidFill>
                  <a:schemeClr val="bg1"/>
                </a:solidFill>
              </a:rPr>
              <a:t>lot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of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great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people</a:t>
            </a:r>
            <a:r>
              <a:rPr lang="de-CH" sz="1800" dirty="0">
                <a:solidFill>
                  <a:schemeClr val="bg1"/>
                </a:solidFill>
              </a:rPr>
              <a:t> in </a:t>
            </a:r>
            <a:r>
              <a:rPr lang="de-CH" sz="1800" dirty="0" err="1">
                <a:solidFill>
                  <a:schemeClr val="bg1"/>
                </a:solidFill>
              </a:rPr>
              <a:t>my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semester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abroad</a:t>
            </a:r>
            <a:r>
              <a:rPr lang="de-CH" sz="1800" dirty="0">
                <a:solidFill>
                  <a:schemeClr val="bg1"/>
                </a:solidFill>
              </a:rPr>
              <a:t> and </a:t>
            </a:r>
            <a:r>
              <a:rPr lang="de-CH" sz="1800" dirty="0" err="1">
                <a:solidFill>
                  <a:schemeClr val="bg1"/>
                </a:solidFill>
              </a:rPr>
              <a:t>lived</a:t>
            </a:r>
            <a:r>
              <a:rPr lang="de-CH" sz="1800" dirty="0">
                <a:solidFill>
                  <a:schemeClr val="bg1"/>
                </a:solidFill>
              </a:rPr>
              <a:t> on </a:t>
            </a:r>
            <a:r>
              <a:rPr lang="de-CH" sz="1800" dirty="0" err="1">
                <a:solidFill>
                  <a:schemeClr val="bg1"/>
                </a:solidFill>
              </a:rPr>
              <a:t>my</a:t>
            </a:r>
            <a:r>
              <a:rPr lang="de-CH" sz="1800" dirty="0">
                <a:solidFill>
                  <a:schemeClr val="bg1"/>
                </a:solidFill>
              </a:rPr>
              <a:t> own </a:t>
            </a:r>
            <a:r>
              <a:rPr lang="de-CH" sz="1800" dirty="0" err="1">
                <a:solidFill>
                  <a:schemeClr val="bg1"/>
                </a:solidFill>
              </a:rPr>
              <a:t>for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the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first</a:t>
            </a:r>
            <a:r>
              <a:rPr lang="de-CH" sz="1800" dirty="0">
                <a:solidFill>
                  <a:schemeClr val="bg1"/>
                </a:solidFill>
              </a:rPr>
              <a:t> time</a:t>
            </a:r>
          </a:p>
          <a:p>
            <a:r>
              <a:rPr lang="de-CH" sz="1800" dirty="0">
                <a:solidFill>
                  <a:schemeClr val="bg1"/>
                </a:solidFill>
              </a:rPr>
              <a:t>I </a:t>
            </a:r>
            <a:r>
              <a:rPr lang="de-CH" sz="1800" dirty="0" err="1">
                <a:solidFill>
                  <a:schemeClr val="bg1"/>
                </a:solidFill>
              </a:rPr>
              <a:t>had</a:t>
            </a:r>
            <a:r>
              <a:rPr lang="de-CH" sz="1800" dirty="0">
                <a:solidFill>
                  <a:schemeClr val="bg1"/>
                </a:solidFill>
              </a:rPr>
              <a:t> a </a:t>
            </a:r>
            <a:r>
              <a:rPr lang="de-CH" sz="1800" dirty="0" err="1">
                <a:solidFill>
                  <a:schemeClr val="bg1"/>
                </a:solidFill>
              </a:rPr>
              <a:t>great</a:t>
            </a:r>
            <a:r>
              <a:rPr lang="de-CH" sz="1800" dirty="0">
                <a:solidFill>
                  <a:schemeClr val="bg1"/>
                </a:solidFill>
              </a:rPr>
              <a:t> time and I am still in </a:t>
            </a:r>
            <a:r>
              <a:rPr lang="de-CH" sz="1800" dirty="0" err="1">
                <a:solidFill>
                  <a:schemeClr val="bg1"/>
                </a:solidFill>
              </a:rPr>
              <a:t>contact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with</a:t>
            </a:r>
            <a:r>
              <a:rPr lang="de-CH" sz="1800" dirty="0">
                <a:solidFill>
                  <a:schemeClr val="bg1"/>
                </a:solidFill>
              </a:rPr>
              <a:t> a </a:t>
            </a:r>
            <a:r>
              <a:rPr lang="de-CH" sz="1800" dirty="0" err="1">
                <a:solidFill>
                  <a:schemeClr val="bg1"/>
                </a:solidFill>
              </a:rPr>
              <a:t>few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people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who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became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now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close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friends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of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  <a:r>
              <a:rPr lang="de-CH" sz="1800" dirty="0" err="1">
                <a:solidFill>
                  <a:schemeClr val="bg1"/>
                </a:solidFill>
              </a:rPr>
              <a:t>mine</a:t>
            </a:r>
            <a:r>
              <a:rPr lang="de-CH" sz="1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CE01CA-5343-6DFC-CFD6-08C5ACCFD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693" y="2620884"/>
            <a:ext cx="2204132" cy="2938842"/>
          </a:xfrm>
          <a:prstGeom prst="rect">
            <a:avLst/>
          </a:prstGeom>
        </p:spPr>
      </p:pic>
      <p:pic>
        <p:nvPicPr>
          <p:cNvPr id="13" name="Grafik 12" descr="Ein Bild, das draußen, Menschliches Gesicht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1211F931-9430-38CD-DFD3-8E547B562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274" y="1016881"/>
            <a:ext cx="2406005" cy="160400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8C7E45B-30DA-0E73-CAAF-F486DF57E5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54" t="6223" r="5753" b="10516"/>
          <a:stretch>
            <a:fillRect/>
          </a:stretch>
        </p:blipFill>
        <p:spPr>
          <a:xfrm>
            <a:off x="7058739" y="3235993"/>
            <a:ext cx="1558144" cy="200224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D65F5A2-A24D-456E-62BF-C2CD9C038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181" y="1051757"/>
            <a:ext cx="1340567" cy="178742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2F8C4412-B6A5-4575-9CAE-59D12E464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292" y="3253664"/>
            <a:ext cx="1982321" cy="264309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1AF616D-5433-1796-54D9-1D36D2275F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8317" b="20148"/>
          <a:stretch>
            <a:fillRect/>
          </a:stretch>
        </p:blipFill>
        <p:spPr>
          <a:xfrm>
            <a:off x="973326" y="4723303"/>
            <a:ext cx="1852343" cy="1272786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FAEF68E1-0B2A-8817-529B-56602CCE233C}"/>
              </a:ext>
            </a:extLst>
          </p:cNvPr>
          <p:cNvSpPr txBox="1"/>
          <p:nvPr/>
        </p:nvSpPr>
        <p:spPr>
          <a:xfrm>
            <a:off x="2926112" y="5712092"/>
            <a:ext cx="292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..and I </a:t>
            </a:r>
            <a:r>
              <a:rPr lang="de-CH" dirty="0" err="1">
                <a:solidFill>
                  <a:schemeClr val="bg1"/>
                </a:solidFill>
              </a:rPr>
              <a:t>met</a:t>
            </a:r>
            <a:r>
              <a:rPr lang="de-CH" dirty="0">
                <a:solidFill>
                  <a:schemeClr val="bg1"/>
                </a:solidFill>
              </a:rPr>
              <a:t> a </a:t>
            </a:r>
            <a:r>
              <a:rPr lang="de-CH" dirty="0" err="1">
                <a:solidFill>
                  <a:schemeClr val="bg1"/>
                </a:solidFill>
              </a:rPr>
              <a:t>lot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of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cute</a:t>
            </a:r>
            <a:r>
              <a:rPr lang="de-CH" dirty="0">
                <a:solidFill>
                  <a:schemeClr val="bg1"/>
                </a:solidFill>
              </a:rPr>
              <a:t> </a:t>
            </a:r>
            <a:r>
              <a:rPr lang="de-CH" dirty="0" err="1">
                <a:solidFill>
                  <a:schemeClr val="bg1"/>
                </a:solidFill>
              </a:rPr>
              <a:t>cats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52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400387a-212f-43ea-ac7f-77aa12d7977e}" enabled="0" method="" siteId="{d400387a-212f-43ea-ac7f-77aa12d7977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196</Words>
  <Application>Microsoft Office PowerPoint</Application>
  <PresentationFormat>Široki zaslon</PresentationFormat>
  <Paragraphs>20</Paragraphs>
  <Slides>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</vt:lpstr>
      <vt:lpstr>My Stay in Zagreb (Autumn 2024)</vt:lpstr>
      <vt:lpstr>Studying </vt:lpstr>
      <vt:lpstr>Exploring Croatia</vt:lpstr>
      <vt:lpstr>Meeting new people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Stay in Zagreb (Autumn 2024)</dc:title>
  <dc:creator>Galliker, Jana Lou (STUDENTS)</dc:creator>
  <cp:lastModifiedBy>Josip Zekić</cp:lastModifiedBy>
  <cp:revision>3</cp:revision>
  <dcterms:created xsi:type="dcterms:W3CDTF">2025-11-15T14:09:24Z</dcterms:created>
  <dcterms:modified xsi:type="dcterms:W3CDTF">2025-11-17T07:47:37Z</dcterms:modified>
</cp:coreProperties>
</file>